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9" r:id="rId4"/>
  </p:sldMasterIdLst>
  <p:notesMasterIdLst>
    <p:notesMasterId r:id="rId33"/>
  </p:notesMasterIdLst>
  <p:sldIdLst>
    <p:sldId id="573" r:id="rId5"/>
    <p:sldId id="601" r:id="rId6"/>
    <p:sldId id="620" r:id="rId7"/>
    <p:sldId id="622" r:id="rId8"/>
    <p:sldId id="623" r:id="rId9"/>
    <p:sldId id="626" r:id="rId10"/>
    <p:sldId id="624" r:id="rId11"/>
    <p:sldId id="625" r:id="rId12"/>
    <p:sldId id="627" r:id="rId13"/>
    <p:sldId id="628" r:id="rId14"/>
    <p:sldId id="629" r:id="rId15"/>
    <p:sldId id="630" r:id="rId16"/>
    <p:sldId id="631" r:id="rId17"/>
    <p:sldId id="633" r:id="rId18"/>
    <p:sldId id="634" r:id="rId19"/>
    <p:sldId id="635" r:id="rId20"/>
    <p:sldId id="636" r:id="rId21"/>
    <p:sldId id="637" r:id="rId22"/>
    <p:sldId id="638" r:id="rId23"/>
    <p:sldId id="639" r:id="rId24"/>
    <p:sldId id="641" r:id="rId25"/>
    <p:sldId id="642" r:id="rId26"/>
    <p:sldId id="621" r:id="rId27"/>
    <p:sldId id="614" r:id="rId28"/>
    <p:sldId id="640" r:id="rId29"/>
    <p:sldId id="618" r:id="rId30"/>
    <p:sldId id="617" r:id="rId31"/>
    <p:sldId id="616" r:id="rId3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3922" autoAdjust="0"/>
  </p:normalViewPr>
  <p:slideViewPr>
    <p:cSldViewPr snapToGrid="0">
      <p:cViewPr varScale="1">
        <p:scale>
          <a:sx n="175" d="100"/>
          <a:sy n="175" d="100"/>
        </p:scale>
        <p:origin x="1312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5D749-5BD7-4600-8893-37ACCF4DCE5A}" type="datetimeFigureOut">
              <a:rPr lang="de-DE" smtClean="0"/>
              <a:t>25.02.2025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94424-F469-434F-BBB9-4EEE74269A4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2498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7C9C2-4906-445D-AC33-548C5C503716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166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05EA0-FFF4-E483-830D-ACFFF76DC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D61A1A-A6C4-E1B4-9D0C-8DD514B20E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A23725-C5B0-821C-8161-A7B6EAA1E4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CEEA9-A59A-DF30-4D02-66FC9EEA29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3A69C-004B-413C-9A60-F4EE567972E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279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F1C01-1445-4B56-101B-A99AE2B39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9B8F6D-3F28-EF83-1092-FA0BDF0BDD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5A7870-C26C-FA93-4370-9BAC2F06E0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05CBF-E5FC-1F40-F0F9-C3AECFFD7C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3A69C-004B-413C-9A60-F4EE567972E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587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53F0F-638A-4EDF-1AF7-71F645152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243E8B-4090-5A30-BFB2-C749EEA3BF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9AFA3C-8492-58C4-2DEB-E3412EEFC3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13CF2-29CF-6CB3-3B00-1BC139B4D1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3A69C-004B-413C-9A60-F4EE567972E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734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3C546-8BE2-4A0B-2731-BEB3F4454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80C86F-FA66-504A-C00E-919A132D82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2BE35C-C7FA-9FAD-17FD-746FC061FA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89983-A630-D012-3BD2-EB9D8FC6B7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3A69C-004B-413C-9A60-F4EE567972E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759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7FCEA-BBFA-635B-D25B-80CCFF4BE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835ED8-52BE-8CD0-163C-A22A50EBD4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CAA331-F331-FB27-5A41-8A261DD820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74236-B5A4-8AFB-BFF0-A77A8CCDF7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3A69C-004B-413C-9A60-F4EE567972E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304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42C5C-7D4A-EDDD-D61C-76B7A04C4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17D59A-EA7F-1224-C71B-066BCA0F6A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811D6A-D858-7FA8-58ED-2385946373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EAA94-C8DA-8DAA-3DFC-EDB6326DB7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3A69C-004B-413C-9A60-F4EE567972E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937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9ED3F-57F3-26E2-49BF-E52936472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3A7617-79CB-E920-9E6D-F317DD6E46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9F2DEC-B92B-C4A1-77B8-3CA239E81E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752BC-FD8B-43AB-6FEA-75EC7FCB90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3A69C-004B-413C-9A60-F4EE567972E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305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40CE7-74D8-BE7F-5EEA-05EFED186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B850CE-86FA-AFED-6D33-6A7FA8ABF6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3FB2B9-909B-785A-998E-9FE64F9ACC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A22CC-005A-A213-9628-83DE34ED9A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3A69C-004B-413C-9A60-F4EE567972E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366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1B066-2BB9-DB01-7B26-B49F7546B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1AD792-FCC9-2A1D-B840-5761B42BD2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6B6C49-17C1-2343-F5B4-B840DC1776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C79BB-C3A4-AED3-F5F8-DA64B4782C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3A69C-004B-413C-9A60-F4EE567972E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2571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6476F-FCC9-94EF-EE8F-418A3E704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F4D5E4-AF2D-8108-6995-649406EF96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E7FF1B-0432-37C2-FCD5-B5904169D5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1710B-0830-84C9-EB0B-20D84B5CFA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3A69C-004B-413C-9A60-F4EE567972E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261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3A69C-004B-413C-9A60-F4EE567972E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2184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6C0AA-70ED-5608-2038-7EBA17627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54AB60-2AB4-99A6-47E3-B61669D603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018090-BBF1-F57A-9819-2850B8963C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9471F-A7DF-6F23-9905-BDB32EFCD9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3A69C-004B-413C-9A60-F4EE567972E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1235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69D91-0756-271A-6E71-38FDCCA42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DD28A8-BEC3-8948-39F9-31E160292C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6D040E-E728-1038-1758-8AA7BE6028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sz="18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To accelerate progress, everyone needs to rethink, refocus, and recharge. “UN 2.0” is a vision of a modernized UN system: cutting-edge skills and forward-thinking culture that enable UN entities to better contribute to the quest for the SDGs. </a:t>
            </a:r>
          </a:p>
          <a:p>
            <a:pPr algn="just"/>
            <a:endParaRPr lang="en-GB" sz="1800" b="0" i="0" u="none" strike="noStrike" baseline="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algn="just"/>
            <a:r>
              <a:rPr lang="en-GB" sz="18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These ongoing internal transformations are designed around a “Quintet of Change”: </a:t>
            </a:r>
          </a:p>
          <a:p>
            <a:pPr marL="285750" indent="-285750">
              <a:buFontTx/>
              <a:buChar char="-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Innovation: Learning to scale new solutions, e.g., to help expand access to healthcare services. </a:t>
            </a:r>
          </a:p>
          <a:p>
            <a:pPr marL="285750" indent="-285750">
              <a:buFontTx/>
              <a:buChar char="-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Data: Building impactful data ecosystems, e.g., to help raise yields with data-driven agriculture. </a:t>
            </a:r>
          </a:p>
          <a:p>
            <a:pPr marL="285750" indent="-285750">
              <a:buFontTx/>
              <a:buChar char="-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Digital: Becoming fluent in digital impact, e.g., to help with inclusive online education platforms. </a:t>
            </a:r>
          </a:p>
          <a:p>
            <a:pPr marL="285750" indent="-285750">
              <a:buFontTx/>
              <a:buChar char="-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Foresight: Learning to navigate uncertainty, e.g., to assist in adapting to climate change trends. </a:t>
            </a:r>
          </a:p>
          <a:p>
            <a:pPr marL="285750" indent="-285750">
              <a:buFontTx/>
              <a:buChar char="-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Behavioural science: Enabling better choices, e.g., to help enhance access to social services.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7263B-0324-57B5-F56E-AD3B52FBB3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3A69C-004B-413C-9A60-F4EE567972E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0958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D42BE-51E1-3700-B8D2-1D81D6DBE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3FBBCA-3E45-713B-7E4C-4353F57071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9643E9-D7C4-049B-F923-63EA2F6CAA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24B1E-64AE-6F5E-C7F7-47DAE690CA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3A69C-004B-413C-9A60-F4EE567972E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279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02C29-AD66-DEEF-F5C5-C6C6B1075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F53B5F-D60D-8D5A-F6C4-4D9823D508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3A2BB1-8D71-6CB7-34F2-54343E3C09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45717-7A9E-C10E-1142-5394895691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3A69C-004B-413C-9A60-F4EE567972E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7865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DD263-D614-9294-E71B-19158A4D3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A6FFF1-2DFF-D529-5C17-02CB8DC869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F65B85-655C-7AE2-75A9-E65242F25E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88D65-8E00-110A-80BD-743A4E6230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3A69C-004B-413C-9A60-F4EE567972E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2441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24602-2DF0-9202-E376-3A81009F9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E7DFAA-B34D-4B54-3478-5007EED707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4CA340-9816-2BF3-CB2A-492D10E36B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7C653-E855-533D-FCAB-0B34835068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3A69C-004B-413C-9A60-F4EE567972E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0253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1361A-3759-7C55-A125-85E9FD07B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096FD5-F878-F1CC-00A2-E5E9C20F0F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EF58D8-C840-D609-630A-AFE95D358C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957642-DD70-BAEF-1D91-53DE4E03B7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3A69C-004B-413C-9A60-F4EE567972E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8975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80033-09DD-97FA-48A8-FA5032227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D2040C-C29F-5806-1516-FFCFA532C2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DBBE03-838C-10E1-AAC1-CA5623703C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71BB3-550A-5EF0-29F7-C8C2F3B5AB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3A69C-004B-413C-9A60-F4EE567972E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2897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0EEBC-F1EB-AA25-F1CC-B23707CD3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05B86C-4319-D5CE-8D21-D97F0E607C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35F94D-DC74-3161-0A76-021ED55212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99479-1A31-A0FD-C1A3-73D5B96C72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3A69C-004B-413C-9A60-F4EE567972E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636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CC628-4A0D-BDD9-E77A-33E64B56B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BA30D9-34E0-8B9D-E887-E775D4E670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666C58-EA27-87FA-22F0-77F2BC784E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242BF-FA7D-BA7F-ADD3-430178C74F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3A69C-004B-413C-9A60-F4EE567972E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509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FA461-CF88-0AB9-38C2-76071F280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F19DF9-E9DF-5A5A-BEC4-54EDD8BC41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C734A2-E78F-E9F7-EB20-B45BCC31A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8009F-BE77-79AE-DB4B-7BEEDB5F0D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3A69C-004B-413C-9A60-F4EE567972E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676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4D29A-F7B9-0501-3D25-A35DD7ECC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32D2F0-0F3C-DD3D-A08B-5CEC69265B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37B8E8-2885-4FDB-9E17-0B15FE24BB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88621-F550-2B84-557D-EF0E15ED93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3A69C-004B-413C-9A60-F4EE567972E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586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49003-318C-D7B3-8C85-3F03B2D7E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8E3EEE-0C40-5DF2-1D6F-8A469C2AB7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6995DF-443A-3B15-2F59-0A40902F8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6962B-D8B8-E5DC-0E2B-3490EDBB3C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3A69C-004B-413C-9A60-F4EE567972E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198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F5FC8-22A5-5614-CA34-187C2C73C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78A2EE-1BBB-1B7F-919C-F742719BF5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F6E260-8DC2-8A26-0040-271FB1A20F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C8230-C108-CB40-4F3D-6282C0E483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3A69C-004B-413C-9A60-F4EE567972E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82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45383-C3F6-28FC-35E9-4E7C01048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361687-CED1-C360-8535-B8CCB3FE7D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20BAA4-3278-A09D-7B57-C8A6299950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AF02F-CF4D-5030-2E40-565FDF9497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3A69C-004B-413C-9A60-F4EE567972E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643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9C6E4-D9D6-52DA-F2F5-EBFDB061E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7C1CD6-903C-5D5A-3D60-ED6AF3AB81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FABD7A-9E5E-43FA-6B8C-E39018EDF0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E1EC0-65FC-5F52-76B6-27FE9FFC7F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3A69C-004B-413C-9A60-F4EE567972E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078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DE949-E66C-6D65-6B07-C03889A8E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4EA0C0-702E-41D7-F5EA-956F860F3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035D0-6280-DE50-5FED-ACED4054E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D41C-954B-0D45-A9D4-620FF74F66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90EA2-6FF4-20AE-A4BD-6E655D6F6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4DA8A-46EE-0F9A-6E49-E22735A64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A56E3-B78D-944B-944D-610C1E980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8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8B9ED-11B7-28B1-F9E6-71FC96B5D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0F9FEB-C51F-21E3-745A-45583CF2E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6C25F-2936-E26D-2A76-B7A050071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D41C-954B-0D45-A9D4-620FF74F66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9AB3C-28A0-8F76-9D50-8E908FF22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6A08C-2DCD-EA9F-C0FA-BF0B203EA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A56E3-B78D-944B-944D-610C1E980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1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224445-20F3-5701-C6BE-847A9CE010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B9FE88-1C31-1405-2153-B27A6C74B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B92E6-E142-BBC4-7B31-8F8EDDEA3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D41C-954B-0D45-A9D4-620FF74F66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54E37-F8F0-CC56-B5B8-1922A03BD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94E17-1894-FAE5-D08E-BF1156224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A56E3-B78D-944B-944D-610C1E980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33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F9470-4806-D70B-E842-8490A736B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63083-674A-454E-2BC1-09C146CED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1F1C4-BD89-6D90-93C2-D1492D46A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D41C-954B-0D45-A9D4-620FF74F66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C31F8-B639-3433-C285-1B551C41E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A4C1E-A514-92D3-AD2B-A8969E18D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A56E3-B78D-944B-944D-610C1E980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86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5F759-9603-B017-DFDD-2D1E4A2B4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7ED74-FC58-77B9-E04E-532EF501D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3F04E-0EFE-64CD-C9A4-F231F25E0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D41C-954B-0D45-A9D4-620FF74F66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104D7-B698-B365-E1EE-D0ACC383A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A4147-B75A-C434-D02B-67B05DFC8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A56E3-B78D-944B-944D-610C1E980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26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62244-AFED-321F-2EE9-DFDE1EE9E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58681-98D5-ADC5-E319-646C9A45B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35CC83-1DB9-4533-B638-24E4186AE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3A2C2-DA15-623F-6867-735D2C0D2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D41C-954B-0D45-A9D4-620FF74F66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2C742-AF8A-CAD2-6912-D920469E8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61CAF-D8E6-3A47-C2E4-0CCEF406D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A56E3-B78D-944B-944D-610C1E980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25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752F5-16A4-055A-0BC4-0F101BBC5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8B834-D7E4-E173-B827-6BB0AE92F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3CA13-A3F5-6A85-2C48-DAC861631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C504D-1912-2135-2471-14C919FFC1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02FA0F-1A6B-6C42-0C9C-A97235D45C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FD62B4-A6D5-3A33-CD6E-B4902E7E7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D41C-954B-0D45-A9D4-620FF74F66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3AD64B-B42B-FCA2-F643-F3702768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9DE60A-5D77-22CC-0EEE-7418CB09F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A56E3-B78D-944B-944D-610C1E980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04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AD0E9-BB73-8BA6-A194-A30E61476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03D0FA-9787-860B-6C73-77AB351B9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D41C-954B-0D45-A9D4-620FF74F66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A6E05D-EF4B-8DF2-A3A9-C34082CD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310CE-7DE3-EFB9-046E-EF837973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A56E3-B78D-944B-944D-610C1E980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59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F93FDA-3CDC-B90E-91C7-3040541AA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D41C-954B-0D45-A9D4-620FF74F66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9E9B43-7F09-C603-E1E0-B874A52AF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7ECB2-CA81-2A0A-D97C-BD2B0D157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A56E3-B78D-944B-944D-610C1E980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39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8917C-8B96-E222-6239-4B8DB0A79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A32EF-5986-5D1A-7995-FA465D2B1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FBCAA-0810-686F-DF99-C2A958C19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DC2E22-A960-026A-ED70-A34F521EC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D41C-954B-0D45-A9D4-620FF74F66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58E59-7759-0898-1393-E92E2E5E1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F9F705-85E5-710B-71D8-E796F8756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A56E3-B78D-944B-944D-610C1E980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1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6F48D-8171-3B9A-2300-E6E1CA654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F843C-052D-5DA4-DF88-6370FF9025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593F2-3E57-5DD1-0CDC-F35576B0C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8818ED-6620-B58C-457B-B7BEA3800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D41C-954B-0D45-A9D4-620FF74F66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4434F-B9A1-809C-BA08-6583FFE15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090A88-F2DF-456E-269E-E0DB92BB5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A56E3-B78D-944B-944D-610C1E980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1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0BAD8B-2657-4488-F7BF-B81FE5737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C774D-D3BC-11DF-7186-0977BF44F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03FF2-D568-4E86-F08C-732B7C3DEA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2D41C-954B-0D45-A9D4-620FF74F66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BC4C4-7272-6D69-CFD7-183B55A51F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11B62-87E1-3CD1-E32C-92C5647E6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A56E3-B78D-944B-944D-610C1E980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1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hyperlink" Target="https://ggos.org/about/org/fa/ai-for-geodesy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elmholtz.ai/latest/helmholtz-ai-conference/helmholtz-ai-conference-2025-save-the-date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helmholtz.ai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elmholtz.ai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hyperlink" Target="https://eurohpc-ju.europa.eu/access-our-supercomputers_en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www.helmholtz.ai/you-helmholtz-ai/computing-resources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helmholtz-blablador.fz-juelich.de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hyperlink" Target="https://www.fz-juelich.de/en/ias/jsc/news/events/training-courses/2025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www.fz-juelich.de/en/ias/jsc/about-us/structure/divisions/large-scale-data-science/ai-consultant-tea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-lex.europa.eu/eli/reg/2024/1689/oj/eng" TargetMode="External"/><Relationship Id="rId5" Type="http://schemas.openxmlformats.org/officeDocument/2006/relationships/hyperlink" Target="https://digital-strategy.ec.europa.eu/en/library/commission-publishes-guidelines-prohibited-artificial-intelligence-ai-practices-defined-ai-act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link.springer.com/book/10.1007/978-3-031-21448-6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digitallibrary.un.org/record/4062495?v=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un-two-zero.network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digitallibrary.un.org/record/4063333?v=pdf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gitallibrary.un.org/record/4021171?v=pdf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gu.eu/forms/EGU25PolicyWaiverRequest/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egu25.eu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hyperlink" Target="https://www.egu24.eu/" TargetMode="External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hyperlink" Target="https://www.egu24.eu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meetingorganizer.copernicus.org/EGU25/session/54622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iso.org/obp/ui/en/#iso:std:iso-iec:22989:ed-1:v1:en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openai.com/index/chatgp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5BE686-F3E8-F38A-17FD-4754B7DA4F93}"/>
              </a:ext>
            </a:extLst>
          </p:cNvPr>
          <p:cNvSpPr/>
          <p:nvPr/>
        </p:nvSpPr>
        <p:spPr>
          <a:xfrm>
            <a:off x="4200525" y="957263"/>
            <a:ext cx="7991475" cy="4500562"/>
          </a:xfrm>
          <a:prstGeom prst="rect">
            <a:avLst/>
          </a:prstGeom>
          <a:solidFill>
            <a:srgbClr val="2591B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CA5950D-F7BA-381D-3BAF-D4EDAA1B57F1}"/>
              </a:ext>
            </a:extLst>
          </p:cNvPr>
          <p:cNvSpPr/>
          <p:nvPr/>
        </p:nvSpPr>
        <p:spPr>
          <a:xfrm>
            <a:off x="-1760111" y="145408"/>
            <a:ext cx="7408655" cy="60642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logo of a globe with a circular design&#10;&#10;Description automatically generated">
            <a:extLst>
              <a:ext uri="{FF2B5EF4-FFF2-40B4-BE49-F238E27FC236}">
                <a16:creationId xmlns:a16="http://schemas.microsoft.com/office/drawing/2014/main" id="{C8FF44CC-3D47-6E0B-C0A0-AD19049EA6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5" y="727393"/>
            <a:ext cx="5420068" cy="48266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8875AD-C9E9-068A-A73C-9099CCD8F0EE}"/>
              </a:ext>
            </a:extLst>
          </p:cNvPr>
          <p:cNvSpPr txBox="1"/>
          <p:nvPr/>
        </p:nvSpPr>
        <p:spPr>
          <a:xfrm>
            <a:off x="5485981" y="1093806"/>
            <a:ext cx="6868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UNITED NATIONS GLOBAL GEODETIC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CENTRE OF EXCELLENCE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A3774FAA-FC1B-F710-8101-A0C7DE13DEE4}"/>
              </a:ext>
            </a:extLst>
          </p:cNvPr>
          <p:cNvSpPr/>
          <p:nvPr/>
        </p:nvSpPr>
        <p:spPr>
          <a:xfrm>
            <a:off x="5950744" y="2367991"/>
            <a:ext cx="6001222" cy="2192286"/>
          </a:xfrm>
          <a:prstGeom prst="roundRect">
            <a:avLst>
              <a:gd name="adj" fmla="val 20706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114300" dist="38100" dir="5400000" sx="105000" sy="105000" algn="t" rotWithShape="0">
              <a:sysClr val="windowText" lastClr="000000">
                <a:lumMod val="95000"/>
                <a:lumOff val="5000"/>
                <a:alpha val="40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6A3CEB40-003F-6EA9-4D1D-8BDEFF77D17A}"/>
              </a:ext>
            </a:extLst>
          </p:cNvPr>
          <p:cNvSpPr/>
          <p:nvPr/>
        </p:nvSpPr>
        <p:spPr>
          <a:xfrm>
            <a:off x="6291372" y="2003251"/>
            <a:ext cx="5257800" cy="721082"/>
          </a:xfrm>
          <a:prstGeom prst="roundRect">
            <a:avLst>
              <a:gd name="adj" fmla="val 3046"/>
            </a:avLst>
          </a:prstGeom>
          <a:solidFill>
            <a:srgbClr val="567BBC"/>
          </a:solidFill>
          <a:ln w="12700" cap="flat" cmpd="sng" algn="ctr">
            <a:noFill/>
            <a:prstDash val="solid"/>
            <a:miter lim="800000"/>
          </a:ln>
          <a:effectLst>
            <a:outerShdw blurRad="114300" dist="38100" dir="5400000" sx="105000" sy="105000" algn="t" rotWithShape="0">
              <a:sysClr val="windowText" lastClr="000000">
                <a:lumMod val="95000"/>
                <a:lumOff val="5000"/>
                <a:alpha val="40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MODERNISING GEOSPATIAL REFERENCE SYSTEM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CAPACITY DEVELOPMENT WORKSHOP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20000"/>
                  <a:lumOff val="8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2793FF-0F49-3746-FB48-69330131E8A1}"/>
              </a:ext>
            </a:extLst>
          </p:cNvPr>
          <p:cNvSpPr txBox="1"/>
          <p:nvPr/>
        </p:nvSpPr>
        <p:spPr>
          <a:xfrm>
            <a:off x="6497515" y="2820389"/>
            <a:ext cx="58958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2591B7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2591B7"/>
                </a:solidFill>
                <a:latin typeface="Arial Narrow" panose="020B0606020202030204" pitchFamily="34" charset="0"/>
              </a:rPr>
              <a:t>AI and geodesy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2591B7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" b="1" i="0" u="none" strike="noStrike" kern="1200" cap="none" spc="0" normalizeH="0" baseline="0" noProof="0" dirty="0">
              <a:ln>
                <a:noFill/>
              </a:ln>
              <a:solidFill>
                <a:srgbClr val="2591B7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6FFED9-A416-8CB2-A886-ABB32681D256}"/>
              </a:ext>
            </a:extLst>
          </p:cNvPr>
          <p:cNvSpPr txBox="1"/>
          <p:nvPr/>
        </p:nvSpPr>
        <p:spPr>
          <a:xfrm>
            <a:off x="6497515" y="3605417"/>
            <a:ext cx="4247493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Liubov Poshyvailo-Strube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UN-GGCE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17FBF6-3582-C852-3667-1B27C88FC03B}"/>
              </a:ext>
            </a:extLst>
          </p:cNvPr>
          <p:cNvSpPr txBox="1"/>
          <p:nvPr/>
        </p:nvSpPr>
        <p:spPr>
          <a:xfrm>
            <a:off x="7059983" y="4797609"/>
            <a:ext cx="48411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  <a:sym typeface="Arial"/>
              </a:rPr>
              <a:t>Additional session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7103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E956B-423E-1673-BDB4-05E464DCE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147FE78-B32E-8081-C4E4-A487EF842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397" y="5722154"/>
            <a:ext cx="1835055" cy="1048603"/>
          </a:xfrm>
          <a:prstGeom prst="rect">
            <a:avLst/>
          </a:prstGeom>
        </p:spPr>
      </p:pic>
      <p:pic>
        <p:nvPicPr>
          <p:cNvPr id="23" name="Picture 22" descr="A logo with a circular design&#10;&#10;Description automatically generated with medium confidence">
            <a:extLst>
              <a:ext uri="{FF2B5EF4-FFF2-40B4-BE49-F238E27FC236}">
                <a16:creationId xmlns:a16="http://schemas.microsoft.com/office/drawing/2014/main" id="{1E9ECA06-3C96-1EEC-CEAE-14C5FCE0BF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5" y="5792366"/>
            <a:ext cx="1066405" cy="978391"/>
          </a:xfrm>
          <a:prstGeom prst="rect">
            <a:avLst/>
          </a:prstGeom>
        </p:spPr>
      </p:pic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67D15D4F-3FE2-CEA8-372C-EA980E132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fld id="{47DF31F5-2E7D-4A97-961F-21FABE93410E}" type="slidenum">
              <a:rPr lang="de-DE" sz="1000" smtClean="0"/>
              <a:t>10</a:t>
            </a:fld>
            <a:endParaRPr lang="de-DE" sz="1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309E0E-5CFA-AD90-9739-AD1721702EE7}"/>
              </a:ext>
            </a:extLst>
          </p:cNvPr>
          <p:cNvSpPr/>
          <p:nvPr/>
        </p:nvSpPr>
        <p:spPr>
          <a:xfrm>
            <a:off x="61548" y="5867154"/>
            <a:ext cx="1447763" cy="97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6AF271-09E5-F070-8316-431432174090}"/>
              </a:ext>
            </a:extLst>
          </p:cNvPr>
          <p:cNvSpPr/>
          <p:nvPr/>
        </p:nvSpPr>
        <p:spPr>
          <a:xfrm>
            <a:off x="10174844" y="5646156"/>
            <a:ext cx="1835054" cy="97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BEF00A-CD8B-6A71-8A1B-F3F82C88FD39}"/>
              </a:ext>
            </a:extLst>
          </p:cNvPr>
          <p:cNvSpPr txBox="1"/>
          <p:nvPr/>
        </p:nvSpPr>
        <p:spPr>
          <a:xfrm>
            <a:off x="521690" y="5912823"/>
            <a:ext cx="119057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Source: UN Department of Operational Support, </a:t>
            </a:r>
            <a:r>
              <a:rPr lang="en-GB" sz="1400" i="0" u="none" strike="noStrike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Instructor Capacity Development and Operational Training Service (CDOTS),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webinar “</a:t>
            </a:r>
            <a:r>
              <a:rPr lang="en-GB" sz="1400" i="0" u="none" strike="noStrike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Effective AI Tools for Workplace Writing in English” by Catherine Thomas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5F81B9-D2B4-AE1B-4AD4-1B443085AE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9311" y="515923"/>
            <a:ext cx="10047830" cy="535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64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C2E55-B280-B517-DE9B-0048F606C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4DA73F7-1141-34E1-8D77-9ED03D94C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397" y="5722154"/>
            <a:ext cx="1835055" cy="1048603"/>
          </a:xfrm>
          <a:prstGeom prst="rect">
            <a:avLst/>
          </a:prstGeom>
        </p:spPr>
      </p:pic>
      <p:pic>
        <p:nvPicPr>
          <p:cNvPr id="23" name="Picture 22" descr="A logo with a circular design&#10;&#10;Description automatically generated with medium confidence">
            <a:extLst>
              <a:ext uri="{FF2B5EF4-FFF2-40B4-BE49-F238E27FC236}">
                <a16:creationId xmlns:a16="http://schemas.microsoft.com/office/drawing/2014/main" id="{4A259846-8435-1EBA-9C44-8AA9B941C3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5" y="5792366"/>
            <a:ext cx="1066405" cy="978391"/>
          </a:xfrm>
          <a:prstGeom prst="rect">
            <a:avLst/>
          </a:prstGeom>
        </p:spPr>
      </p:pic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DDA0C0A0-7D78-2B78-A822-2CD95112D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fld id="{47DF31F5-2E7D-4A97-961F-21FABE93410E}" type="slidenum">
              <a:rPr lang="de-DE" sz="1000" smtClean="0"/>
              <a:t>11</a:t>
            </a:fld>
            <a:endParaRPr lang="de-DE" sz="1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EAB54E-72F6-05AE-6703-3D0E6C6E2C0D}"/>
              </a:ext>
            </a:extLst>
          </p:cNvPr>
          <p:cNvSpPr/>
          <p:nvPr/>
        </p:nvSpPr>
        <p:spPr>
          <a:xfrm>
            <a:off x="61548" y="5867154"/>
            <a:ext cx="1447763" cy="97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E95A72-8C31-ABF9-67A5-8964CF05C87A}"/>
              </a:ext>
            </a:extLst>
          </p:cNvPr>
          <p:cNvSpPr/>
          <p:nvPr/>
        </p:nvSpPr>
        <p:spPr>
          <a:xfrm>
            <a:off x="10174844" y="5646156"/>
            <a:ext cx="1835054" cy="97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6D0587-79A6-472D-9B95-5F4737A973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497" y="1112152"/>
            <a:ext cx="10506565" cy="37462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9BA4ED-D153-BFD5-B78C-855F7FFD7398}"/>
              </a:ext>
            </a:extLst>
          </p:cNvPr>
          <p:cNvSpPr txBox="1"/>
          <p:nvPr/>
        </p:nvSpPr>
        <p:spPr>
          <a:xfrm>
            <a:off x="521690" y="5912823"/>
            <a:ext cx="119057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400" dirty="0">
                <a:solidFill>
                  <a:schemeClr val="bg1">
                    <a:lumMod val="50000"/>
                  </a:schemeClr>
                </a:solidFill>
                <a:ea typeface="+mj-ea"/>
                <a:cs typeface="Calibri" panose="020F0502020204030204" pitchFamily="34" charset="0"/>
              </a:rPr>
              <a:t>Source: “</a:t>
            </a:r>
            <a:r>
              <a:rPr lang="en-GB" sz="1400" i="0" u="none" strike="noStrike" baseline="0" dirty="0">
                <a:solidFill>
                  <a:schemeClr val="bg1">
                    <a:lumMod val="50000"/>
                  </a:schemeClr>
                </a:solidFill>
              </a:rPr>
              <a:t>How ChatGPT Can Support Daily Work”, Programme on Youth Unit, distributed within the UN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31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1CFF4-EE99-3176-4EA2-0FC26BFCB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6E8EE3F8-32B1-A1D4-3556-2274BF312533}"/>
              </a:ext>
            </a:extLst>
          </p:cNvPr>
          <p:cNvSpPr txBox="1">
            <a:spLocks/>
          </p:cNvSpPr>
          <p:nvPr/>
        </p:nvSpPr>
        <p:spPr>
          <a:xfrm>
            <a:off x="-1" y="2540001"/>
            <a:ext cx="9843911" cy="1250244"/>
          </a:xfrm>
          <a:prstGeom prst="rect">
            <a:avLst/>
          </a:prstGeom>
          <a:solidFill>
            <a:srgbClr val="2792B8"/>
          </a:solidFill>
        </p:spPr>
        <p:txBody>
          <a:bodyPr vert="horz" lIns="72000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&amp; Geodesy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6B279C-8900-38EB-2364-14091D254B7B}"/>
              </a:ext>
            </a:extLst>
          </p:cNvPr>
          <p:cNvSpPr/>
          <p:nvPr/>
        </p:nvSpPr>
        <p:spPr>
          <a:xfrm>
            <a:off x="191607" y="5376018"/>
            <a:ext cx="11938845" cy="13947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7888C8B-FF40-7BE9-0E8A-21232E982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397" y="5722154"/>
            <a:ext cx="1835055" cy="1048603"/>
          </a:xfrm>
          <a:prstGeom prst="rect">
            <a:avLst/>
          </a:prstGeom>
        </p:spPr>
      </p:pic>
      <p:pic>
        <p:nvPicPr>
          <p:cNvPr id="28" name="Picture 27" descr="A logo with a circular design&#10;&#10;Description automatically generated with medium confidence">
            <a:extLst>
              <a:ext uri="{FF2B5EF4-FFF2-40B4-BE49-F238E27FC236}">
                <a16:creationId xmlns:a16="http://schemas.microsoft.com/office/drawing/2014/main" id="{1F02260B-57F5-6829-9E0B-FA13BDF961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5" y="5792366"/>
            <a:ext cx="1066405" cy="978391"/>
          </a:xfrm>
          <a:prstGeom prst="rect">
            <a:avLst/>
          </a:prstGeom>
        </p:spPr>
      </p:pic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F289E7DB-E10A-11B1-32C0-4C179FEC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fld id="{47DF31F5-2E7D-4A97-961F-21FABE93410E}" type="slidenum">
              <a:rPr lang="de-DE" sz="1000" smtClean="0"/>
              <a:t>12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753851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DD948-EF6E-2950-FA4A-51257F445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50B9395-1DF7-86F1-D4B1-1165F0F40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397" y="5722154"/>
            <a:ext cx="1835055" cy="1048603"/>
          </a:xfrm>
          <a:prstGeom prst="rect">
            <a:avLst/>
          </a:prstGeom>
        </p:spPr>
      </p:pic>
      <p:pic>
        <p:nvPicPr>
          <p:cNvPr id="23" name="Picture 22" descr="A logo with a circular design&#10;&#10;Description automatically generated with medium confidence">
            <a:extLst>
              <a:ext uri="{FF2B5EF4-FFF2-40B4-BE49-F238E27FC236}">
                <a16:creationId xmlns:a16="http://schemas.microsoft.com/office/drawing/2014/main" id="{60C99E18-14C7-D919-A1AC-33104AC578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5" y="5792366"/>
            <a:ext cx="1066405" cy="978391"/>
          </a:xfrm>
          <a:prstGeom prst="rect">
            <a:avLst/>
          </a:prstGeom>
        </p:spPr>
      </p:pic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E4030850-724D-2FC6-B663-44A3F2064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fld id="{47DF31F5-2E7D-4A97-961F-21FABE93410E}" type="slidenum">
              <a:rPr lang="de-DE" sz="1000" smtClean="0"/>
              <a:t>13</a:t>
            </a:fld>
            <a:endParaRPr lang="de-DE" sz="1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68B8B3-DB14-9694-6218-CF4BA389A08C}"/>
              </a:ext>
            </a:extLst>
          </p:cNvPr>
          <p:cNvSpPr/>
          <p:nvPr/>
        </p:nvSpPr>
        <p:spPr>
          <a:xfrm>
            <a:off x="61548" y="5867154"/>
            <a:ext cx="1447763" cy="97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229A68-9ACA-8D62-D6A8-87D9D356E63C}"/>
              </a:ext>
            </a:extLst>
          </p:cNvPr>
          <p:cNvSpPr/>
          <p:nvPr/>
        </p:nvSpPr>
        <p:spPr>
          <a:xfrm>
            <a:off x="10174844" y="5646156"/>
            <a:ext cx="1835054" cy="97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065370-A66E-B6B1-89EF-79FAEE4827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7735" y="1"/>
            <a:ext cx="3709858" cy="8548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16DDBA-BC84-B57C-5754-416FA7CE33A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26382"/>
          <a:stretch/>
        </p:blipFill>
        <p:spPr>
          <a:xfrm>
            <a:off x="3370437" y="1340902"/>
            <a:ext cx="8461555" cy="4035535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DAB46B9A-8B01-A0F3-303B-C56EBBE5AB04}"/>
              </a:ext>
            </a:extLst>
          </p:cNvPr>
          <p:cNvSpPr txBox="1">
            <a:spLocks/>
          </p:cNvSpPr>
          <p:nvPr/>
        </p:nvSpPr>
        <p:spPr>
          <a:xfrm>
            <a:off x="0" y="1047"/>
            <a:ext cx="7893166" cy="826149"/>
          </a:xfrm>
          <a:prstGeom prst="rect">
            <a:avLst/>
          </a:prstGeom>
          <a:solidFill>
            <a:srgbClr val="2792B8"/>
          </a:solidFill>
        </p:spPr>
        <p:txBody>
          <a:bodyPr vert="horz" lIns="72000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9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GGOS Focus Area: Artificial Intelligence for Geodesy – AI4G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90E932-AD61-1F0F-3415-34C01483E8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295" y="1623278"/>
            <a:ext cx="3006975" cy="39480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78AED77-10E3-C003-235A-189BB559C90F}"/>
              </a:ext>
            </a:extLst>
          </p:cNvPr>
          <p:cNvSpPr txBox="1"/>
          <p:nvPr/>
        </p:nvSpPr>
        <p:spPr>
          <a:xfrm>
            <a:off x="1084456" y="1989822"/>
            <a:ext cx="17814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0" dirty="0">
                <a:solidFill>
                  <a:schemeClr val="accent6">
                    <a:lumMod val="75000"/>
                  </a:schemeClr>
                </a:solidFill>
                <a:effectLst/>
              </a:rPr>
              <a:t>study groups: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E0152F-F42D-E1EA-C8C6-DC9D4AA0BAB0}"/>
              </a:ext>
            </a:extLst>
          </p:cNvPr>
          <p:cNvSpPr txBox="1"/>
          <p:nvPr/>
        </p:nvSpPr>
        <p:spPr>
          <a:xfrm>
            <a:off x="176200" y="5571367"/>
            <a:ext cx="60941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https://ggos.org/about/org/fa/ai-for-geodesy/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678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AAFE8-B905-CDD1-C412-A84BB5453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9AAC8D4-9C68-755B-A803-0326FBAD8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397" y="5722154"/>
            <a:ext cx="1835055" cy="1048603"/>
          </a:xfrm>
          <a:prstGeom prst="rect">
            <a:avLst/>
          </a:prstGeom>
        </p:spPr>
      </p:pic>
      <p:pic>
        <p:nvPicPr>
          <p:cNvPr id="23" name="Picture 22" descr="A logo with a circular design&#10;&#10;Description automatically generated with medium confidence">
            <a:extLst>
              <a:ext uri="{FF2B5EF4-FFF2-40B4-BE49-F238E27FC236}">
                <a16:creationId xmlns:a16="http://schemas.microsoft.com/office/drawing/2014/main" id="{5B7605AA-55C6-D4F2-5095-B620518C54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5" y="5792366"/>
            <a:ext cx="1066405" cy="978391"/>
          </a:xfrm>
          <a:prstGeom prst="rect">
            <a:avLst/>
          </a:prstGeom>
        </p:spPr>
      </p:pic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ACC426C7-87FC-6BE5-8115-C448E33F4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fld id="{47DF31F5-2E7D-4A97-961F-21FABE93410E}" type="slidenum">
              <a:rPr lang="de-DE" sz="1000" smtClean="0"/>
              <a:t>14</a:t>
            </a:fld>
            <a:endParaRPr lang="de-DE" sz="1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BDE3F5-8A1E-F898-7704-F3F9ED972022}"/>
              </a:ext>
            </a:extLst>
          </p:cNvPr>
          <p:cNvSpPr/>
          <p:nvPr/>
        </p:nvSpPr>
        <p:spPr>
          <a:xfrm>
            <a:off x="61548" y="5867154"/>
            <a:ext cx="1447763" cy="97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B3B91E-1192-892F-2A85-1F45F2AEEA6F}"/>
              </a:ext>
            </a:extLst>
          </p:cNvPr>
          <p:cNvSpPr/>
          <p:nvPr/>
        </p:nvSpPr>
        <p:spPr>
          <a:xfrm>
            <a:off x="10174844" y="5646156"/>
            <a:ext cx="1835054" cy="97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4C8C4E-2037-2158-1552-34A7B50AB3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7735" y="1"/>
            <a:ext cx="3709858" cy="854806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622C487D-3BC1-9D30-EA45-3CE7BAB6702B}"/>
              </a:ext>
            </a:extLst>
          </p:cNvPr>
          <p:cNvSpPr txBox="1">
            <a:spLocks/>
          </p:cNvSpPr>
          <p:nvPr/>
        </p:nvSpPr>
        <p:spPr>
          <a:xfrm>
            <a:off x="0" y="1047"/>
            <a:ext cx="7893166" cy="826149"/>
          </a:xfrm>
          <a:prstGeom prst="rect">
            <a:avLst/>
          </a:prstGeom>
          <a:solidFill>
            <a:srgbClr val="2792B8"/>
          </a:solidFill>
        </p:spPr>
        <p:txBody>
          <a:bodyPr vert="horz" lIns="72000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9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GGOS Focus Area: Artificial Intelligence for Geodesy – AI4G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F89C91-79D7-FB29-9C1D-15EB62B22CF4}"/>
              </a:ext>
            </a:extLst>
          </p:cNvPr>
          <p:cNvSpPr txBox="1"/>
          <p:nvPr/>
        </p:nvSpPr>
        <p:spPr>
          <a:xfrm>
            <a:off x="630297" y="1298837"/>
            <a:ext cx="11397296" cy="4785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ts val="600"/>
              </a:spcBef>
            </a:pPr>
            <a:r>
              <a:rPr lang="en-GB" b="1" i="0" dirty="0">
                <a:effectLst/>
              </a:rPr>
              <a:t>AI have the potential to facilitate</a:t>
            </a:r>
          </a:p>
          <a:p>
            <a:pPr marL="285750" indent="-28575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</a:rPr>
              <a:t>automation of data processing</a:t>
            </a:r>
            <a:endParaRPr lang="en-GB" dirty="0"/>
          </a:p>
          <a:p>
            <a:pPr marL="285750" indent="-285750" fontAlgn="base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</a:rPr>
              <a:t>detection of anomalies in time series and image data</a:t>
            </a:r>
            <a:endParaRPr lang="en-GB" dirty="0"/>
          </a:p>
          <a:p>
            <a:pPr marL="285750" indent="-285750" fontAlgn="base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</a:rPr>
              <a:t>modelling spatiotemporal data</a:t>
            </a:r>
            <a:endParaRPr lang="en-GB" dirty="0"/>
          </a:p>
          <a:p>
            <a:pPr marL="285750" indent="-285750" fontAlgn="base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</a:rPr>
              <a:t>creating </a:t>
            </a:r>
            <a:r>
              <a:rPr lang="en-GB" b="0" i="0">
                <a:effectLst/>
              </a:rPr>
              <a:t>enhanced geodetic </a:t>
            </a:r>
            <a:r>
              <a:rPr lang="en-GB" b="0" i="0" dirty="0">
                <a:effectLst/>
              </a:rPr>
              <a:t>products</a:t>
            </a:r>
          </a:p>
          <a:p>
            <a:pPr marL="285750" indent="-28575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dirty="0"/>
          </a:p>
          <a:p>
            <a:pPr algn="l" fontAlgn="base">
              <a:spcAft>
                <a:spcPts val="300"/>
              </a:spcAft>
            </a:pPr>
            <a:r>
              <a:rPr lang="en-GB" b="1" dirty="0"/>
              <a:t>Objective #1 </a:t>
            </a:r>
            <a:r>
              <a:rPr lang="en-GB" b="1" i="0" dirty="0">
                <a:effectLst/>
              </a:rPr>
              <a:t>Develop improved geodetic products based on AI and machine learning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</a:rPr>
              <a:t>explore the potential of AI and machine learning methods in improving the quality and accuracy of geodetic observations and products</a:t>
            </a:r>
          </a:p>
          <a:p>
            <a:pPr marL="285750" indent="-285750" algn="just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</a:rPr>
              <a:t>develop new approaches and methods that can help extract valuable information from large and complex geodetic datasets and use this information to create more accurate and reliable products</a:t>
            </a:r>
          </a:p>
          <a:p>
            <a:pPr marL="285750" indent="-285750" algn="just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dirty="0"/>
          </a:p>
          <a:p>
            <a:pPr algn="just" fontAlgn="base">
              <a:spcBef>
                <a:spcPts val="600"/>
              </a:spcBef>
            </a:pPr>
            <a:r>
              <a:rPr lang="en-GB" b="1" dirty="0"/>
              <a:t>Objective #2 </a:t>
            </a:r>
            <a:r>
              <a:rPr lang="en-GB" b="1" i="0" dirty="0">
                <a:effectLst/>
              </a:rPr>
              <a:t>Evaluate improved geodetic products based on AI and machine learning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</a:rPr>
              <a:t>developing new techniques for error assessment and uncertainty quantification, and identifying potential sources of errors in the 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27556F-E6F4-DC88-1D85-254AAF070F59}"/>
              </a:ext>
            </a:extLst>
          </p:cNvPr>
          <p:cNvSpPr txBox="1"/>
          <p:nvPr/>
        </p:nvSpPr>
        <p:spPr>
          <a:xfrm>
            <a:off x="377627" y="5954137"/>
            <a:ext cx="60941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Source: https://ggos.org/about/org/fa/ai-for-geodesy/</a:t>
            </a:r>
          </a:p>
        </p:txBody>
      </p:sp>
    </p:spTree>
    <p:extLst>
      <p:ext uri="{BB962C8B-B14F-4D97-AF65-F5344CB8AC3E}">
        <p14:creationId xmlns:p14="http://schemas.microsoft.com/office/powerpoint/2010/main" val="76887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6A92D-9159-00DA-D852-AAAC5CE88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18079488-C097-20C4-F727-A84686DB8B7B}"/>
              </a:ext>
            </a:extLst>
          </p:cNvPr>
          <p:cNvSpPr txBox="1">
            <a:spLocks/>
          </p:cNvSpPr>
          <p:nvPr/>
        </p:nvSpPr>
        <p:spPr>
          <a:xfrm>
            <a:off x="-1" y="2540001"/>
            <a:ext cx="9843911" cy="1250244"/>
          </a:xfrm>
          <a:prstGeom prst="rect">
            <a:avLst/>
          </a:prstGeom>
          <a:solidFill>
            <a:srgbClr val="2792B8"/>
          </a:solidFill>
        </p:spPr>
        <p:txBody>
          <a:bodyPr vert="horz" lIns="72000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in Europe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C318D28-1CA4-1CA8-349F-564D45E3261B}"/>
              </a:ext>
            </a:extLst>
          </p:cNvPr>
          <p:cNvSpPr/>
          <p:nvPr/>
        </p:nvSpPr>
        <p:spPr>
          <a:xfrm>
            <a:off x="191607" y="5376018"/>
            <a:ext cx="11938845" cy="13947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BBE2AFB-D279-0D42-A456-9B6ACA7DF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397" y="5722154"/>
            <a:ext cx="1835055" cy="1048603"/>
          </a:xfrm>
          <a:prstGeom prst="rect">
            <a:avLst/>
          </a:prstGeom>
        </p:spPr>
      </p:pic>
      <p:pic>
        <p:nvPicPr>
          <p:cNvPr id="28" name="Picture 27" descr="A logo with a circular design&#10;&#10;Description automatically generated with medium confidence">
            <a:extLst>
              <a:ext uri="{FF2B5EF4-FFF2-40B4-BE49-F238E27FC236}">
                <a16:creationId xmlns:a16="http://schemas.microsoft.com/office/drawing/2014/main" id="{73DA1D81-AC3A-2B18-3D24-EBDA271D9A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5" y="5792366"/>
            <a:ext cx="1066405" cy="978391"/>
          </a:xfrm>
          <a:prstGeom prst="rect">
            <a:avLst/>
          </a:prstGeom>
        </p:spPr>
      </p:pic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AF3CB277-74C0-636B-12C7-28E1FB96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fld id="{47DF31F5-2E7D-4A97-961F-21FABE93410E}" type="slidenum">
              <a:rPr lang="de-DE" sz="1000" smtClean="0"/>
              <a:t>15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627324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84908-AE0A-F438-4857-D7825A5AF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1A17277-1DF6-E3EE-9C82-F907BC208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397" y="5722154"/>
            <a:ext cx="1835055" cy="1048603"/>
          </a:xfrm>
          <a:prstGeom prst="rect">
            <a:avLst/>
          </a:prstGeom>
        </p:spPr>
      </p:pic>
      <p:pic>
        <p:nvPicPr>
          <p:cNvPr id="23" name="Picture 22" descr="A logo with a circular design&#10;&#10;Description automatically generated with medium confidence">
            <a:extLst>
              <a:ext uri="{FF2B5EF4-FFF2-40B4-BE49-F238E27FC236}">
                <a16:creationId xmlns:a16="http://schemas.microsoft.com/office/drawing/2014/main" id="{43B7FA03-7753-6836-A085-3919BB2D93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5" y="5792366"/>
            <a:ext cx="1066405" cy="978391"/>
          </a:xfrm>
          <a:prstGeom prst="rect">
            <a:avLst/>
          </a:prstGeom>
        </p:spPr>
      </p:pic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E50AC1CA-FCC5-493E-794F-08B86EC75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fld id="{47DF31F5-2E7D-4A97-961F-21FABE93410E}" type="slidenum">
              <a:rPr lang="de-DE" sz="1000" smtClean="0"/>
              <a:t>16</a:t>
            </a:fld>
            <a:endParaRPr lang="de-DE" sz="1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A4B23E-90A1-120F-4FFD-9453698136A2}"/>
              </a:ext>
            </a:extLst>
          </p:cNvPr>
          <p:cNvSpPr/>
          <p:nvPr/>
        </p:nvSpPr>
        <p:spPr>
          <a:xfrm>
            <a:off x="61548" y="5867154"/>
            <a:ext cx="1447763" cy="97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146FCC-F1DD-0098-3FA1-28A7120702F7}"/>
              </a:ext>
            </a:extLst>
          </p:cNvPr>
          <p:cNvSpPr/>
          <p:nvPr/>
        </p:nvSpPr>
        <p:spPr>
          <a:xfrm>
            <a:off x="10174844" y="5646156"/>
            <a:ext cx="1835054" cy="97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1F5217FE-3D1E-FF36-115F-466D3E03D2FF}"/>
              </a:ext>
            </a:extLst>
          </p:cNvPr>
          <p:cNvSpPr txBox="1">
            <a:spLocks/>
          </p:cNvSpPr>
          <p:nvPr/>
        </p:nvSpPr>
        <p:spPr>
          <a:xfrm>
            <a:off x="0" y="1047"/>
            <a:ext cx="7893166" cy="826149"/>
          </a:xfrm>
          <a:prstGeom prst="rect">
            <a:avLst/>
          </a:prstGeom>
          <a:solidFill>
            <a:srgbClr val="2792B8"/>
          </a:solidFill>
        </p:spPr>
        <p:txBody>
          <a:bodyPr vert="horz" lIns="72000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9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Artificial Intelligence Cooperation Unit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294649-86A0-ACEC-997B-E8BFCAC3BA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8210" y="104515"/>
            <a:ext cx="3353268" cy="6192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A226BF-DAC3-E0FE-EA10-EFE41FE679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627" y="2766394"/>
            <a:ext cx="11635183" cy="32568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91DA269-5264-B228-4CD8-F615E57D4AA9}"/>
              </a:ext>
            </a:extLst>
          </p:cNvPr>
          <p:cNvSpPr txBox="1"/>
          <p:nvPr/>
        </p:nvSpPr>
        <p:spPr>
          <a:xfrm>
            <a:off x="377627" y="1001134"/>
            <a:ext cx="117528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0" dirty="0">
                <a:effectLst/>
                <a:latin typeface="HelmholtzHalvarMittel Regular"/>
              </a:rPr>
              <a:t>Helmholtz Association of German Research Centres </a:t>
            </a:r>
            <a:r>
              <a:rPr lang="en-GB" b="0" i="0" dirty="0">
                <a:effectLst/>
                <a:latin typeface="HelmholtzHalvarMittel Regular"/>
              </a:rPr>
              <a:t>is the largest scientific organisation in Germany. It is a union of 18 scientific-technical and biological-medical research centres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i="0" dirty="0">
                <a:effectLst/>
                <a:latin typeface="HelmholtzHalvarMittel Regular"/>
              </a:rPr>
              <a:t>Helmholtz AI </a:t>
            </a:r>
            <a:r>
              <a:rPr lang="en-GB" b="0" i="0" dirty="0">
                <a:effectLst/>
                <a:latin typeface="HelmholtzHalvarMittel Regular"/>
              </a:rPr>
              <a:t>is an application-driven artificial intelligence platform accelerating science across the Helmholtz Association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HelmholtzHalvarMittel Regular"/>
              </a:rPr>
              <a:t>O</a:t>
            </a:r>
            <a:r>
              <a:rPr lang="en-GB" b="1" i="0" dirty="0">
                <a:effectLst/>
                <a:latin typeface="Calibri "/>
              </a:rPr>
              <a:t>bjective: </a:t>
            </a:r>
            <a:r>
              <a:rPr lang="en-GB" i="0" dirty="0">
                <a:effectLst/>
                <a:latin typeface="Calibri "/>
              </a:rPr>
              <a:t>to enable the development and implementation of AI solutions while promoting collaboration and ensuring access to resources and expertise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015A25-1DF5-6F35-C002-FDB6AFF176CA}"/>
              </a:ext>
            </a:extLst>
          </p:cNvPr>
          <p:cNvSpPr txBox="1"/>
          <p:nvPr/>
        </p:nvSpPr>
        <p:spPr>
          <a:xfrm>
            <a:off x="10775797" y="5824776"/>
            <a:ext cx="60941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</a:rPr>
              <a:t>* Only for Helmholtz centres</a:t>
            </a:r>
          </a:p>
          <a:p>
            <a:pPr marL="285750" indent="-285750">
              <a:buFontTx/>
              <a:buChar char="-"/>
            </a:pPr>
            <a:endParaRPr lang="en-GB" sz="7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3ACE0B-8804-B9FF-9337-12FA488E969E}"/>
              </a:ext>
            </a:extLst>
          </p:cNvPr>
          <p:cNvSpPr txBox="1"/>
          <p:nvPr/>
        </p:nvSpPr>
        <p:spPr>
          <a:xfrm>
            <a:off x="377627" y="5954137"/>
            <a:ext cx="60941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https://www.helmholtz.ai/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7D5EA4-1A22-AD68-7E5A-8F8BDA170ED3}"/>
              </a:ext>
            </a:extLst>
          </p:cNvPr>
          <p:cNvSpPr txBox="1"/>
          <p:nvPr/>
        </p:nvSpPr>
        <p:spPr>
          <a:xfrm>
            <a:off x="8565118" y="672874"/>
            <a:ext cx="84358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400" b="0" i="0" dirty="0">
                <a:solidFill>
                  <a:srgbClr val="00599F"/>
                </a:solidFill>
                <a:effectLst/>
                <a:latin typeface="HelmholtzHalvarMittel Regular"/>
              </a:rPr>
              <a:t>Democratising AI for a data-driven future</a:t>
            </a:r>
          </a:p>
          <a:p>
            <a:br>
              <a:rPr lang="en-GB" sz="1400" b="0" i="0" u="none" strike="noStrike" dirty="0">
                <a:solidFill>
                  <a:srgbClr val="00599F"/>
                </a:solidFill>
                <a:effectLst/>
                <a:latin typeface="HelmholtzHalvarMittel Regular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en-GB" sz="1400" dirty="0">
              <a:solidFill>
                <a:srgbClr val="0059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54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FBD1B-F7ED-014C-4067-D13112EA2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FDA12D2-B1B3-D5F0-CA9F-80EA5936D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397" y="5722154"/>
            <a:ext cx="1835055" cy="1048603"/>
          </a:xfrm>
          <a:prstGeom prst="rect">
            <a:avLst/>
          </a:prstGeom>
        </p:spPr>
      </p:pic>
      <p:pic>
        <p:nvPicPr>
          <p:cNvPr id="23" name="Picture 22" descr="A logo with a circular design&#10;&#10;Description automatically generated with medium confidence">
            <a:extLst>
              <a:ext uri="{FF2B5EF4-FFF2-40B4-BE49-F238E27FC236}">
                <a16:creationId xmlns:a16="http://schemas.microsoft.com/office/drawing/2014/main" id="{CDFBE769-96B2-016E-1DA1-3DB5905668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5" y="5792366"/>
            <a:ext cx="1066405" cy="978391"/>
          </a:xfrm>
          <a:prstGeom prst="rect">
            <a:avLst/>
          </a:prstGeom>
        </p:spPr>
      </p:pic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EE7DE7AD-C368-F20C-C909-C780486CD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fld id="{47DF31F5-2E7D-4A97-961F-21FABE93410E}" type="slidenum">
              <a:rPr lang="de-DE" sz="1000" smtClean="0"/>
              <a:t>17</a:t>
            </a:fld>
            <a:endParaRPr lang="de-DE" sz="1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6E62A6-F827-DED4-7A99-3DCE3932C820}"/>
              </a:ext>
            </a:extLst>
          </p:cNvPr>
          <p:cNvSpPr/>
          <p:nvPr/>
        </p:nvSpPr>
        <p:spPr>
          <a:xfrm>
            <a:off x="61548" y="5867154"/>
            <a:ext cx="1447763" cy="97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641AA5-15BD-5A8E-8762-D0F2A68B7AC8}"/>
              </a:ext>
            </a:extLst>
          </p:cNvPr>
          <p:cNvSpPr/>
          <p:nvPr/>
        </p:nvSpPr>
        <p:spPr>
          <a:xfrm>
            <a:off x="10174844" y="5646156"/>
            <a:ext cx="1835054" cy="97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2ECC17-18AB-1635-3F53-66C0AC6C29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1280" y="333861"/>
            <a:ext cx="2075300" cy="383223"/>
          </a:xfrm>
          <a:prstGeom prst="rect">
            <a:avLst/>
          </a:prstGeom>
        </p:spPr>
      </p:pic>
      <p:pic>
        <p:nvPicPr>
          <p:cNvPr id="21" name="Picture 2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D936308-EC66-ABC2-9B19-7CD8C59FA6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48" y="333861"/>
            <a:ext cx="7458829" cy="18586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0FC988D-0EB0-09CE-942A-72367E77CD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448" y="2082957"/>
            <a:ext cx="7458829" cy="397278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79502FC-265C-EFE0-71AE-E15A2F5E6920}"/>
              </a:ext>
            </a:extLst>
          </p:cNvPr>
          <p:cNvSpPr txBox="1"/>
          <p:nvPr/>
        </p:nvSpPr>
        <p:spPr>
          <a:xfrm>
            <a:off x="377627" y="5954137"/>
            <a:ext cx="60941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https://www.helmholtz.ai/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331C09-63FC-5455-8F33-B3EBD4DDC4C5}"/>
              </a:ext>
            </a:extLst>
          </p:cNvPr>
          <p:cNvSpPr txBox="1"/>
          <p:nvPr/>
        </p:nvSpPr>
        <p:spPr>
          <a:xfrm>
            <a:off x="8234548" y="1382286"/>
            <a:ext cx="378203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333333"/>
                </a:solidFill>
                <a:effectLst/>
              </a:rPr>
              <a:t>Helmholtz AI </a:t>
            </a:r>
            <a:r>
              <a:rPr lang="en-GB" sz="2000" b="0" i="0" u="none" strike="noStrike" dirty="0">
                <a:solidFill>
                  <a:srgbClr val="333333"/>
                </a:solidFill>
                <a:effectLst/>
                <a:hlinkClick r:id="rId9"/>
              </a:rPr>
              <a:t>https://www.helmholtz.ai/you-helmholtz-ai/computing-resources/</a:t>
            </a:r>
            <a:endParaRPr lang="en-GB" sz="2000" b="0" i="0" u="none" strike="noStrike" dirty="0">
              <a:solidFill>
                <a:srgbClr val="333333"/>
              </a:solidFill>
              <a:effectLst/>
            </a:endParaRPr>
          </a:p>
          <a:p>
            <a:pPr fontAlgn="base"/>
            <a:endParaRPr lang="en-GB" sz="2000" b="0" i="0" u="none" strike="noStrike" dirty="0">
              <a:solidFill>
                <a:srgbClr val="333333"/>
              </a:solidFill>
              <a:effectLst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333333"/>
                </a:solidFill>
                <a:effectLst/>
              </a:rPr>
              <a:t>Access to supercomputers in Europe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GB" sz="2000" b="0" i="0" u="none" strike="noStrike" dirty="0">
                <a:solidFill>
                  <a:srgbClr val="333333"/>
                </a:solidFill>
                <a:effectLst/>
                <a:hlinkClick r:id="rId10"/>
              </a:rPr>
              <a:t>https://eurohpc-ju.europa.eu/access-our-supercomputers_en</a:t>
            </a:r>
            <a:endParaRPr lang="en-GB" sz="2000" b="0" i="0" u="none" strike="noStrike" dirty="0">
              <a:solidFill>
                <a:srgbClr val="333333"/>
              </a:solidFill>
              <a:effectLst/>
            </a:endParaRPr>
          </a:p>
          <a:p>
            <a:pPr lvl="1" fontAlgn="base"/>
            <a:endParaRPr lang="en-GB" sz="2000" dirty="0">
              <a:solidFill>
                <a:srgbClr val="333333"/>
              </a:solidFill>
            </a:endParaRPr>
          </a:p>
          <a:p>
            <a:pPr lvl="1" fontAlgn="base"/>
            <a:endParaRPr lang="en-GB" sz="2000" dirty="0">
              <a:solidFill>
                <a:srgbClr val="333333"/>
              </a:solidFill>
            </a:endParaRPr>
          </a:p>
          <a:p>
            <a:pPr lvl="1" fontAlgn="base"/>
            <a:endParaRPr lang="en-GB" sz="20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65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54E7C-DBEF-6056-D051-B403AFB48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A0920E5-540B-FD68-9FDC-B87CDA960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397" y="5722154"/>
            <a:ext cx="1835055" cy="1048603"/>
          </a:xfrm>
          <a:prstGeom prst="rect">
            <a:avLst/>
          </a:prstGeom>
        </p:spPr>
      </p:pic>
      <p:pic>
        <p:nvPicPr>
          <p:cNvPr id="23" name="Picture 22" descr="A logo with a circular design&#10;&#10;Description automatically generated with medium confidence">
            <a:extLst>
              <a:ext uri="{FF2B5EF4-FFF2-40B4-BE49-F238E27FC236}">
                <a16:creationId xmlns:a16="http://schemas.microsoft.com/office/drawing/2014/main" id="{5E5C22DE-6CE5-35EB-78C4-87EEA96F77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5" y="5792366"/>
            <a:ext cx="1066405" cy="978391"/>
          </a:xfrm>
          <a:prstGeom prst="rect">
            <a:avLst/>
          </a:prstGeom>
        </p:spPr>
      </p:pic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4105367C-ACD1-22FE-8A7D-129E65BA0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fld id="{47DF31F5-2E7D-4A97-961F-21FABE93410E}" type="slidenum">
              <a:rPr lang="de-DE" sz="1000" smtClean="0"/>
              <a:t>18</a:t>
            </a:fld>
            <a:endParaRPr lang="de-DE" sz="1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5A38CA-1C64-A983-F0B2-3986C2AF51C8}"/>
              </a:ext>
            </a:extLst>
          </p:cNvPr>
          <p:cNvSpPr/>
          <p:nvPr/>
        </p:nvSpPr>
        <p:spPr>
          <a:xfrm>
            <a:off x="61548" y="5867154"/>
            <a:ext cx="1447763" cy="97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A43EB9-032B-AD29-77E9-EC819472FA6D}"/>
              </a:ext>
            </a:extLst>
          </p:cNvPr>
          <p:cNvSpPr/>
          <p:nvPr/>
        </p:nvSpPr>
        <p:spPr>
          <a:xfrm>
            <a:off x="10174844" y="5646156"/>
            <a:ext cx="1835054" cy="97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4AF9D2-6059-C8AF-B3DC-031D5D41DB51}"/>
              </a:ext>
            </a:extLst>
          </p:cNvPr>
          <p:cNvSpPr txBox="1">
            <a:spLocks/>
          </p:cNvSpPr>
          <p:nvPr/>
        </p:nvSpPr>
        <p:spPr>
          <a:xfrm>
            <a:off x="0" y="1047"/>
            <a:ext cx="7893166" cy="826149"/>
          </a:xfrm>
          <a:prstGeom prst="rect">
            <a:avLst/>
          </a:prstGeom>
          <a:solidFill>
            <a:srgbClr val="2792B8"/>
          </a:solidFill>
        </p:spPr>
        <p:txBody>
          <a:bodyPr vert="horz" lIns="72000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9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Helmholtz Research centre </a:t>
            </a:r>
            <a:r>
              <a:rPr lang="en-GB" sz="29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Juelich</a:t>
            </a:r>
            <a:r>
              <a:rPr lang="en-GB" sz="29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(FZJ)          AI </a:t>
            </a:r>
            <a:r>
              <a:rPr lang="en-GB" sz="29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ChatBot</a:t>
            </a:r>
            <a:endParaRPr lang="en-GB" sz="29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16C425-D71C-9DBF-57D5-F82EC0134876}"/>
              </a:ext>
            </a:extLst>
          </p:cNvPr>
          <p:cNvGrpSpPr/>
          <p:nvPr/>
        </p:nvGrpSpPr>
        <p:grpSpPr>
          <a:xfrm>
            <a:off x="7094862" y="3587218"/>
            <a:ext cx="6245719" cy="2997350"/>
            <a:chOff x="7841624" y="3472598"/>
            <a:chExt cx="5082168" cy="246918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8221D28-BBAC-2812-DE7F-D235AF656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3166" y="3472598"/>
              <a:ext cx="3942489" cy="2207794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C33DDF8-25FA-20EE-DBA9-D318D5F166AE}"/>
                </a:ext>
              </a:extLst>
            </p:cNvPr>
            <p:cNvSpPr txBox="1"/>
            <p:nvPr/>
          </p:nvSpPr>
          <p:spPr>
            <a:xfrm>
              <a:off x="7841624" y="5726272"/>
              <a:ext cx="5082168" cy="2155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fontAlgn="base"/>
              <a:r>
                <a:rPr lang="en-GB" sz="1100" b="0" dirty="0">
                  <a:solidFill>
                    <a:schemeClr val="bg1">
                      <a:lumMod val="50000"/>
                    </a:schemeClr>
                  </a:solidFill>
                  <a:effectLst/>
                </a:rPr>
                <a:t>The </a:t>
              </a:r>
              <a:r>
                <a:rPr lang="en-GB" sz="1100" b="0" dirty="0" err="1">
                  <a:solidFill>
                    <a:schemeClr val="bg1">
                      <a:lumMod val="50000"/>
                    </a:schemeClr>
                  </a:solidFill>
                  <a:effectLst/>
                </a:rPr>
                <a:t>Jureca</a:t>
              </a:r>
              <a:r>
                <a:rPr lang="en-GB" sz="1100" b="0" dirty="0">
                  <a:solidFill>
                    <a:schemeClr val="bg1">
                      <a:lumMod val="50000"/>
                    </a:schemeClr>
                  </a:solidFill>
                  <a:effectLst/>
                </a:rPr>
                <a:t> DC Supercomputer in Jülich running </a:t>
              </a:r>
              <a:r>
                <a:rPr lang="en-GB" sz="1100" b="0" dirty="0" err="1">
                  <a:solidFill>
                    <a:schemeClr val="bg1">
                      <a:lumMod val="50000"/>
                    </a:schemeClr>
                  </a:solidFill>
                  <a:effectLst/>
                </a:rPr>
                <a:t>Blablador</a:t>
              </a:r>
              <a:r>
                <a:rPr lang="en-GB" sz="1100" b="0" dirty="0">
                  <a:solidFill>
                    <a:schemeClr val="bg1">
                      <a:lumMod val="50000"/>
                    </a:schemeClr>
                  </a:solidFill>
                  <a:effectLst/>
                </a:rPr>
                <a:t> ©</a:t>
              </a:r>
              <a:r>
                <a:rPr lang="en-GB" sz="11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1100" dirty="0" err="1">
                  <a:solidFill>
                    <a:schemeClr val="bg1">
                      <a:lumMod val="50000"/>
                    </a:schemeClr>
                  </a:solidFill>
                </a:rPr>
                <a:t>Forschungszentrum</a:t>
              </a:r>
              <a:r>
                <a:rPr lang="en-GB" sz="11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1100" b="0" dirty="0">
                  <a:solidFill>
                    <a:schemeClr val="bg1">
                      <a:lumMod val="50000"/>
                    </a:schemeClr>
                  </a:solidFill>
                  <a:effectLst/>
                </a:rPr>
                <a:t>Jülich</a:t>
              </a:r>
              <a:r>
                <a:rPr lang="en-GB" sz="11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en-GB" sz="1100" b="0" dirty="0">
                <a:solidFill>
                  <a:schemeClr val="bg1">
                    <a:lumMod val="50000"/>
                  </a:schemeClr>
                </a:solidFill>
                <a:effectLst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8B73C346-E9AD-B029-2D89-0CB6F7895AAC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</a:blip>
          <a:srcRect t="1" b="-13224"/>
          <a:stretch/>
        </p:blipFill>
        <p:spPr>
          <a:xfrm>
            <a:off x="10281570" y="1045533"/>
            <a:ext cx="1483434" cy="2036619"/>
          </a:xfrm>
          <a:prstGeom prst="rect">
            <a:avLst/>
          </a:prstGeom>
          <a:effectLst/>
        </p:spPr>
      </p:pic>
      <p:pic>
        <p:nvPicPr>
          <p:cNvPr id="2057" name="Picture 9" descr="Jupyter-JSC">
            <a:extLst>
              <a:ext uri="{FF2B5EF4-FFF2-40B4-BE49-F238E27FC236}">
                <a16:creationId xmlns:a16="http://schemas.microsoft.com/office/drawing/2014/main" id="{46D73F09-CF52-0384-1E34-CF605B2B1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409" y="104456"/>
            <a:ext cx="3942489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D6A8D5F-7842-3B8F-3448-54A9983EA7A8}"/>
              </a:ext>
            </a:extLst>
          </p:cNvPr>
          <p:cNvSpPr txBox="1"/>
          <p:nvPr/>
        </p:nvSpPr>
        <p:spPr>
          <a:xfrm>
            <a:off x="406882" y="1037227"/>
            <a:ext cx="9078641" cy="2223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100" b="1" i="0" dirty="0">
                <a:effectLst/>
              </a:rPr>
              <a:t>BLABLADOR</a:t>
            </a:r>
            <a:r>
              <a:rPr lang="en-GB" sz="2100" i="0" dirty="0">
                <a:effectLst/>
              </a:rPr>
              <a:t>, </a:t>
            </a:r>
            <a:r>
              <a:rPr lang="en-GB" sz="2100" i="0" dirty="0">
                <a:solidFill>
                  <a:schemeClr val="bg1">
                    <a:lumMod val="50000"/>
                  </a:schemeClr>
                </a:solidFill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https://helmholtz-blablador.fz-juelich.de</a:t>
            </a:r>
            <a:endParaRPr lang="en-GB" sz="2100" i="0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marL="742950" lvl="1" indent="-285750" fontAlgn="base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GB" sz="2100" b="0" i="0" dirty="0" err="1">
                <a:solidFill>
                  <a:srgbClr val="333333"/>
                </a:solidFill>
                <a:effectLst/>
              </a:rPr>
              <a:t>ChatBot</a:t>
            </a:r>
            <a:r>
              <a:rPr lang="en-GB" sz="2100" b="0" i="0" dirty="0">
                <a:solidFill>
                  <a:srgbClr val="333333"/>
                </a:solidFill>
                <a:effectLst/>
              </a:rPr>
              <a:t> providing multiple Open Source models</a:t>
            </a:r>
          </a:p>
          <a:p>
            <a:pPr marL="742950" lvl="1" indent="-285750" fontAlgn="base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GB" sz="2100" b="0" i="0" dirty="0">
                <a:solidFill>
                  <a:srgbClr val="333333"/>
                </a:solidFill>
                <a:effectLst/>
              </a:rPr>
              <a:t>Hosts models developed in Jülich, as well as the most common AI</a:t>
            </a:r>
          </a:p>
          <a:p>
            <a:pPr marL="742950" lvl="1" indent="-285750" fontAlgn="base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GB" sz="2100" b="0" i="0" dirty="0">
                <a:solidFill>
                  <a:srgbClr val="333333"/>
                </a:solidFill>
                <a:effectLst/>
              </a:rPr>
              <a:t>Can be used via the website or via programming APIs</a:t>
            </a:r>
          </a:p>
          <a:p>
            <a:pPr marL="742950" lvl="1" indent="-285750" fontAlgn="base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GB" sz="2100" b="1" i="0" dirty="0">
                <a:solidFill>
                  <a:srgbClr val="FF0000"/>
                </a:solidFill>
                <a:effectLst/>
              </a:rPr>
              <a:t>No user data is ever stored. Maximum privacy</a:t>
            </a:r>
          </a:p>
          <a:p>
            <a:pPr marL="742950" lvl="1" indent="-285750" fontAlgn="base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GB" sz="2100" b="0" i="0" dirty="0">
                <a:solidFill>
                  <a:srgbClr val="333333"/>
                </a:solidFill>
                <a:effectLst/>
              </a:rPr>
              <a:t>Anyone with </a:t>
            </a:r>
            <a:r>
              <a:rPr lang="en-GB" sz="2100" b="0" i="0" dirty="0" err="1">
                <a:solidFill>
                  <a:srgbClr val="333333"/>
                </a:solidFill>
                <a:effectLst/>
              </a:rPr>
              <a:t>Eduroam</a:t>
            </a:r>
            <a:r>
              <a:rPr lang="en-GB" sz="2100" b="0" i="0" dirty="0">
                <a:solidFill>
                  <a:srgbClr val="333333"/>
                </a:solidFill>
                <a:effectLst/>
              </a:rPr>
              <a:t>, ORCID, Google or GitHub account can use it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3F9F37-EA6C-3F46-9BBC-F8566EDA526E}"/>
              </a:ext>
            </a:extLst>
          </p:cNvPr>
          <p:cNvSpPr txBox="1"/>
          <p:nvPr/>
        </p:nvSpPr>
        <p:spPr>
          <a:xfrm>
            <a:off x="406882" y="3562875"/>
            <a:ext cx="680916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GB" sz="2100" b="0" i="0" dirty="0">
                <a:solidFill>
                  <a:srgbClr val="333333"/>
                </a:solidFill>
                <a:effectLst/>
              </a:rPr>
              <a:t>AI consulting at FZJ, feel free to contact them</a:t>
            </a:r>
            <a:r>
              <a:rPr lang="en-GB" sz="2100" dirty="0">
                <a:solidFill>
                  <a:srgbClr val="333333"/>
                </a:solidFill>
              </a:rPr>
              <a:t>, </a:t>
            </a:r>
            <a:r>
              <a:rPr lang="en-GB" sz="21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https://www.fz-juelich.de/en/ias/jsc/about-us/structure/divisions/large-scale-data-science/ai-consultant-team</a:t>
            </a:r>
            <a:endParaRPr lang="en-GB" sz="21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endParaRPr lang="en-GB" sz="21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333333"/>
                </a:solidFill>
              </a:rPr>
              <a:t>Courses from the FZJ supercomputing centre </a:t>
            </a:r>
            <a:r>
              <a:rPr lang="en-GB" sz="2100" dirty="0">
                <a:solidFill>
                  <a:schemeClr val="bg1">
                    <a:lumMod val="50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https://www.fz-juelich.de/en/ias/jsc/news/events/training-courses/2025</a:t>
            </a:r>
            <a:endParaRPr lang="en-GB" sz="21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endParaRPr lang="en-GB" sz="2100" b="0" i="0" u="none" strike="noStrike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endParaRPr lang="en-GB" sz="21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4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41DF1-8CC2-FA54-27C3-EBDC65E88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3E4C497-B1B2-CC21-24B3-F76E4C3AA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397" y="5722154"/>
            <a:ext cx="1835055" cy="1048603"/>
          </a:xfrm>
          <a:prstGeom prst="rect">
            <a:avLst/>
          </a:prstGeom>
        </p:spPr>
      </p:pic>
      <p:pic>
        <p:nvPicPr>
          <p:cNvPr id="23" name="Picture 22" descr="A logo with a circular design&#10;&#10;Description automatically generated with medium confidence">
            <a:extLst>
              <a:ext uri="{FF2B5EF4-FFF2-40B4-BE49-F238E27FC236}">
                <a16:creationId xmlns:a16="http://schemas.microsoft.com/office/drawing/2014/main" id="{A6C6830B-CC8B-17A1-215B-49DDC8C120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5" y="5792366"/>
            <a:ext cx="1066405" cy="978391"/>
          </a:xfrm>
          <a:prstGeom prst="rect">
            <a:avLst/>
          </a:prstGeom>
        </p:spPr>
      </p:pic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D4A05C28-0BEC-793F-FCA2-A46781839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fld id="{47DF31F5-2E7D-4A97-961F-21FABE93410E}" type="slidenum">
              <a:rPr lang="de-DE" sz="1000" smtClean="0"/>
              <a:t>19</a:t>
            </a:fld>
            <a:endParaRPr lang="de-DE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8C9794-8CD0-B289-1566-30C6A03B3D09}"/>
              </a:ext>
            </a:extLst>
          </p:cNvPr>
          <p:cNvSpPr txBox="1"/>
          <p:nvPr/>
        </p:nvSpPr>
        <p:spPr>
          <a:xfrm>
            <a:off x="710193" y="1223639"/>
            <a:ext cx="11151780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i="0" dirty="0">
                <a:effectLst/>
              </a:rPr>
              <a:t>Commission Guidelines on prohibited artificial intelligence practices established by Regulation (EU) 2024/1689 (AI Act), 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https://digital-strategy.ec.europa.eu/en/library/commission-publishes-guidelines-prohibited-artificial-intelligence-ai-practices-defined-ai-act</a:t>
            </a:r>
            <a:endParaRPr lang="en-GB" sz="2200" dirty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 fontAlgn="base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2200" dirty="0"/>
              <a:t>Geospatial data</a:t>
            </a:r>
          </a:p>
          <a:p>
            <a:pPr marL="800100" lvl="1" indent="-342900" fontAlgn="base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2200" dirty="0"/>
              <a:t>Geospatial predictive data</a:t>
            </a:r>
          </a:p>
          <a:p>
            <a:pPr marL="800100" lvl="1" indent="-342900" fontAlgn="base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2200" dirty="0"/>
              <a:t>Right of p</a:t>
            </a:r>
            <a:r>
              <a:rPr lang="en-GB" sz="2200" i="0" u="none" strike="noStrike" baseline="0" dirty="0"/>
              <a:t>rivacy </a:t>
            </a:r>
          </a:p>
          <a:p>
            <a:pPr marL="800100" lvl="1" indent="-342900" fontAlgn="base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2200" dirty="0"/>
              <a:t>. . . </a:t>
            </a:r>
          </a:p>
          <a:p>
            <a:pPr marL="285750" indent="-285750" algn="l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200" i="0" dirty="0">
                <a:effectLst/>
              </a:rPr>
              <a:t>Regulation (EU) 2024/1689 of the European Parliament and of the Council of 13 June 2024 laying down harmonised rules on artificial intelligence, </a:t>
            </a:r>
            <a:r>
              <a:rPr lang="en-GB" sz="2200" i="0" dirty="0">
                <a:solidFill>
                  <a:schemeClr val="bg1">
                    <a:lumMod val="50000"/>
                  </a:schemeClr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https://eur-lex.europa.eu/eli/reg/2024/1689/oj/eng</a:t>
            </a:r>
            <a:endParaRPr lang="en-GB" sz="2200" i="0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marL="285750" indent="-285750" algn="l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200" i="0" dirty="0">
                <a:solidFill>
                  <a:schemeClr val="bg1">
                    <a:lumMod val="50000"/>
                  </a:schemeClr>
                </a:solidFill>
                <a:effectLst/>
              </a:rPr>
              <a:t>. . . </a:t>
            </a:r>
          </a:p>
          <a:p>
            <a:pPr marL="285750" indent="-285750" algn="l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2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6B4CC0-9596-6F7E-C87F-6DB6C0863BFB}"/>
              </a:ext>
            </a:extLst>
          </p:cNvPr>
          <p:cNvSpPr txBox="1">
            <a:spLocks/>
          </p:cNvSpPr>
          <p:nvPr/>
        </p:nvSpPr>
        <p:spPr>
          <a:xfrm>
            <a:off x="0" y="1047"/>
            <a:ext cx="7893166" cy="826149"/>
          </a:xfrm>
          <a:prstGeom prst="rect">
            <a:avLst/>
          </a:prstGeom>
          <a:solidFill>
            <a:srgbClr val="2792B8"/>
          </a:solidFill>
        </p:spPr>
        <p:txBody>
          <a:bodyPr vert="horz" lIns="72000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9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Regulations, recommendations, guidelines</a:t>
            </a:r>
          </a:p>
        </p:txBody>
      </p:sp>
    </p:spTree>
    <p:extLst>
      <p:ext uri="{BB962C8B-B14F-4D97-AF65-F5344CB8AC3E}">
        <p14:creationId xmlns:p14="http://schemas.microsoft.com/office/powerpoint/2010/main" val="3464787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A9865E45-F6E3-E3AA-0934-CF84D1BEF4D1}"/>
              </a:ext>
            </a:extLst>
          </p:cNvPr>
          <p:cNvSpPr txBox="1">
            <a:spLocks/>
          </p:cNvSpPr>
          <p:nvPr/>
        </p:nvSpPr>
        <p:spPr>
          <a:xfrm>
            <a:off x="0" y="1047"/>
            <a:ext cx="7893166" cy="826149"/>
          </a:xfrm>
          <a:prstGeom prst="rect">
            <a:avLst/>
          </a:prstGeom>
          <a:solidFill>
            <a:srgbClr val="2792B8"/>
          </a:solidFill>
        </p:spPr>
        <p:txBody>
          <a:bodyPr vert="horz" lIns="72000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Overview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02F81A-E897-AE01-3382-9001CB34C556}"/>
              </a:ext>
            </a:extLst>
          </p:cNvPr>
          <p:cNvSpPr txBox="1"/>
          <p:nvPr/>
        </p:nvSpPr>
        <p:spPr>
          <a:xfrm>
            <a:off x="646771" y="1632015"/>
            <a:ext cx="874441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/>
              <a:t>What is AI?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/>
              <a:t>Common myths about AI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/>
              <a:t>AI &amp; Geodesy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/>
              <a:t>AI in Europe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EGU 2025 Assembly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7D6DC2-2A39-06F9-E2D0-DF9512BCBE91}"/>
              </a:ext>
            </a:extLst>
          </p:cNvPr>
          <p:cNvSpPr/>
          <p:nvPr/>
        </p:nvSpPr>
        <p:spPr>
          <a:xfrm>
            <a:off x="191607" y="5376018"/>
            <a:ext cx="11938845" cy="13947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7427832-8611-E28B-9F80-06B5A7D52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397" y="5722154"/>
            <a:ext cx="1835055" cy="1048603"/>
          </a:xfrm>
          <a:prstGeom prst="rect">
            <a:avLst/>
          </a:prstGeom>
        </p:spPr>
      </p:pic>
      <p:pic>
        <p:nvPicPr>
          <p:cNvPr id="28" name="Picture 27" descr="A logo with a circular design&#10;&#10;Description automatically generated with medium confidence">
            <a:extLst>
              <a:ext uri="{FF2B5EF4-FFF2-40B4-BE49-F238E27FC236}">
                <a16:creationId xmlns:a16="http://schemas.microsoft.com/office/drawing/2014/main" id="{8B54D387-EA25-FDC2-5BC3-ED59D35F20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5" y="5792366"/>
            <a:ext cx="1066405" cy="978391"/>
          </a:xfrm>
          <a:prstGeom prst="rect">
            <a:avLst/>
          </a:prstGeom>
        </p:spPr>
      </p:pic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39FE0417-395D-28D6-BC79-676D93894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fld id="{47DF31F5-2E7D-4A97-961F-21FABE93410E}" type="slidenum">
              <a:rPr lang="de-DE" sz="1000" smtClean="0"/>
              <a:t>2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396608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24806-9942-BDBF-F5FF-87432FC02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5D99EEF-1392-5C80-59C9-A8CC0C969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397" y="5722154"/>
            <a:ext cx="1835055" cy="1048603"/>
          </a:xfrm>
          <a:prstGeom prst="rect">
            <a:avLst/>
          </a:prstGeom>
        </p:spPr>
      </p:pic>
      <p:pic>
        <p:nvPicPr>
          <p:cNvPr id="23" name="Picture 22" descr="A logo with a circular design&#10;&#10;Description automatically generated with medium confidence">
            <a:extLst>
              <a:ext uri="{FF2B5EF4-FFF2-40B4-BE49-F238E27FC236}">
                <a16:creationId xmlns:a16="http://schemas.microsoft.com/office/drawing/2014/main" id="{5E4213C7-04A8-7C7E-B0B9-337551B162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5" y="5792366"/>
            <a:ext cx="1066405" cy="978391"/>
          </a:xfrm>
          <a:prstGeom prst="rect">
            <a:avLst/>
          </a:prstGeom>
        </p:spPr>
      </p:pic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552B3EC4-D75F-B450-441E-4D87EEDB3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fld id="{47DF31F5-2E7D-4A97-961F-21FABE93410E}" type="slidenum">
              <a:rPr lang="de-DE" sz="1000" smtClean="0"/>
              <a:t>20</a:t>
            </a:fld>
            <a:endParaRPr lang="de-DE" sz="1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03678D-2AA5-763C-95E8-A91AE1486F9C}"/>
              </a:ext>
            </a:extLst>
          </p:cNvPr>
          <p:cNvSpPr/>
          <p:nvPr/>
        </p:nvSpPr>
        <p:spPr>
          <a:xfrm>
            <a:off x="61548" y="5867154"/>
            <a:ext cx="1447763" cy="97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684B3B-BC11-E6E7-F5D4-5E20B2F42B3C}"/>
              </a:ext>
            </a:extLst>
          </p:cNvPr>
          <p:cNvSpPr/>
          <p:nvPr/>
        </p:nvSpPr>
        <p:spPr>
          <a:xfrm>
            <a:off x="10174844" y="5646156"/>
            <a:ext cx="1835054" cy="97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DB2BF5-1D86-7126-7FA6-03641EF8C2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1606" y="1085097"/>
            <a:ext cx="3526182" cy="501335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CA03390E-A865-E37C-591B-A257D5815553}"/>
              </a:ext>
            </a:extLst>
          </p:cNvPr>
          <p:cNvSpPr txBox="1">
            <a:spLocks/>
          </p:cNvSpPr>
          <p:nvPr/>
        </p:nvSpPr>
        <p:spPr>
          <a:xfrm>
            <a:off x="0" y="1047"/>
            <a:ext cx="7893166" cy="826149"/>
          </a:xfrm>
          <a:prstGeom prst="rect">
            <a:avLst/>
          </a:prstGeom>
          <a:solidFill>
            <a:srgbClr val="2792B8"/>
          </a:solidFill>
        </p:spPr>
        <p:txBody>
          <a:bodyPr vert="horz" lIns="72000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9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Regulations, recommendations, guidelines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10FE40-4717-9823-614A-414EA50794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2289" y="1085096"/>
            <a:ext cx="3526182" cy="501335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F345CA-22C6-A1A8-1247-83C63F7BE3A8}"/>
              </a:ext>
            </a:extLst>
          </p:cNvPr>
          <p:cNvSpPr txBox="1"/>
          <p:nvPr/>
        </p:nvSpPr>
        <p:spPr>
          <a:xfrm>
            <a:off x="1573419" y="6160658"/>
            <a:ext cx="35261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https://digitallibrary.un.org/record/4062495?v=pdf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47A49B-1C8C-4BF5-6A71-01275AB0993F}"/>
              </a:ext>
            </a:extLst>
          </p:cNvPr>
          <p:cNvSpPr txBox="1"/>
          <p:nvPr/>
        </p:nvSpPr>
        <p:spPr>
          <a:xfrm>
            <a:off x="6877610" y="6098448"/>
            <a:ext cx="35261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https://link.springer.com/book/10.1007/978-3-031-21448-6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988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2F80E-2391-1594-AD2D-9BDF84912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6624266-60B0-0585-7089-4BF0BEA13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397" y="5722154"/>
            <a:ext cx="1835055" cy="1048603"/>
          </a:xfrm>
          <a:prstGeom prst="rect">
            <a:avLst/>
          </a:prstGeom>
        </p:spPr>
      </p:pic>
      <p:pic>
        <p:nvPicPr>
          <p:cNvPr id="23" name="Picture 22" descr="A logo with a circular design&#10;&#10;Description automatically generated with medium confidence">
            <a:extLst>
              <a:ext uri="{FF2B5EF4-FFF2-40B4-BE49-F238E27FC236}">
                <a16:creationId xmlns:a16="http://schemas.microsoft.com/office/drawing/2014/main" id="{195BD61B-9B9F-8764-40A1-9C1A74C5CC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5" y="5792366"/>
            <a:ext cx="1066405" cy="978391"/>
          </a:xfrm>
          <a:prstGeom prst="rect">
            <a:avLst/>
          </a:prstGeom>
        </p:spPr>
      </p:pic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84A15AD9-63C8-E781-C610-E320AD819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fld id="{47DF31F5-2E7D-4A97-961F-21FABE93410E}" type="slidenum">
              <a:rPr lang="de-DE" sz="1000" smtClean="0"/>
              <a:t>21</a:t>
            </a:fld>
            <a:endParaRPr lang="de-DE" sz="1000" dirty="0"/>
          </a:p>
        </p:txBody>
      </p:sp>
      <p:pic>
        <p:nvPicPr>
          <p:cNvPr id="5" name="Picture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27D38F0D-B7AD-437A-05A0-A1110130F8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17"/>
          <a:stretch/>
        </p:blipFill>
        <p:spPr>
          <a:xfrm>
            <a:off x="456829" y="1293490"/>
            <a:ext cx="6144482" cy="8330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5B207A-446D-BF05-AABF-AC872658DF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337" y="2528965"/>
            <a:ext cx="10503136" cy="29445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B5B7B3-87A7-BA76-4B45-61148572E7B7}"/>
              </a:ext>
            </a:extLst>
          </p:cNvPr>
          <p:cNvSpPr/>
          <p:nvPr/>
        </p:nvSpPr>
        <p:spPr>
          <a:xfrm>
            <a:off x="61548" y="5867154"/>
            <a:ext cx="1447763" cy="97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DF25E1-3BDC-AB80-9048-1D2B66466F82}"/>
              </a:ext>
            </a:extLst>
          </p:cNvPr>
          <p:cNvSpPr/>
          <p:nvPr/>
        </p:nvSpPr>
        <p:spPr>
          <a:xfrm>
            <a:off x="10101752" y="5722154"/>
            <a:ext cx="1835054" cy="97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A7361B-2DAA-80B9-CE71-13532251A5EE}"/>
              </a:ext>
            </a:extLst>
          </p:cNvPr>
          <p:cNvSpPr txBox="1"/>
          <p:nvPr/>
        </p:nvSpPr>
        <p:spPr>
          <a:xfrm>
            <a:off x="667269" y="5517575"/>
            <a:ext cx="609414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UN 2.0 </a:t>
            </a:r>
            <a:r>
              <a:rPr lang="en-GB" sz="22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https://un-two-zero.network/</a:t>
            </a:r>
            <a:endParaRPr lang="en-GB" sz="2200" dirty="0"/>
          </a:p>
          <a:p>
            <a:endParaRPr lang="en-GB" sz="2200" dirty="0"/>
          </a:p>
          <a:p>
            <a:endParaRPr lang="en-GB" sz="2200" dirty="0"/>
          </a:p>
        </p:txBody>
      </p:sp>
      <p:pic>
        <p:nvPicPr>
          <p:cNvPr id="13" name="Picture 12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4B04722D-BC46-FCBC-C71B-C204A5A00E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15" r="28156"/>
          <a:stretch/>
        </p:blipFill>
        <p:spPr>
          <a:xfrm>
            <a:off x="7320709" y="1293490"/>
            <a:ext cx="4414462" cy="708120"/>
          </a:xfrm>
          <a:prstGeom prst="rect">
            <a:avLst/>
          </a:prstGeom>
        </p:spPr>
      </p:pic>
      <p:sp>
        <p:nvSpPr>
          <p:cNvPr id="14" name="Title 2">
            <a:extLst>
              <a:ext uri="{FF2B5EF4-FFF2-40B4-BE49-F238E27FC236}">
                <a16:creationId xmlns:a16="http://schemas.microsoft.com/office/drawing/2014/main" id="{7F5E5324-E289-EF53-D1E1-C6B98D0D83A4}"/>
              </a:ext>
            </a:extLst>
          </p:cNvPr>
          <p:cNvSpPr txBox="1">
            <a:spLocks/>
          </p:cNvSpPr>
          <p:nvPr/>
        </p:nvSpPr>
        <p:spPr>
          <a:xfrm>
            <a:off x="0" y="1047"/>
            <a:ext cx="6874525" cy="826149"/>
          </a:xfrm>
          <a:prstGeom prst="rect">
            <a:avLst/>
          </a:prstGeom>
          <a:solidFill>
            <a:srgbClr val="2792B8"/>
          </a:solidFill>
        </p:spPr>
        <p:txBody>
          <a:bodyPr vert="horz" lIns="72000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9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UN2.0, AI, “geo-”, space, science… General trend</a:t>
            </a:r>
          </a:p>
        </p:txBody>
      </p:sp>
    </p:spTree>
    <p:extLst>
      <p:ext uri="{BB962C8B-B14F-4D97-AF65-F5344CB8AC3E}">
        <p14:creationId xmlns:p14="http://schemas.microsoft.com/office/powerpoint/2010/main" val="3008087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A49EC-1003-708A-417C-F3C68CCDB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273D918-48E5-127D-00E0-62161F619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397" y="5722154"/>
            <a:ext cx="1835055" cy="1048603"/>
          </a:xfrm>
          <a:prstGeom prst="rect">
            <a:avLst/>
          </a:prstGeom>
        </p:spPr>
      </p:pic>
      <p:pic>
        <p:nvPicPr>
          <p:cNvPr id="23" name="Picture 22" descr="A logo with a circular design&#10;&#10;Description automatically generated with medium confidence">
            <a:extLst>
              <a:ext uri="{FF2B5EF4-FFF2-40B4-BE49-F238E27FC236}">
                <a16:creationId xmlns:a16="http://schemas.microsoft.com/office/drawing/2014/main" id="{A0ADD5E0-E95E-D865-A51E-338105A77A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5" y="5792366"/>
            <a:ext cx="1066405" cy="978391"/>
          </a:xfrm>
          <a:prstGeom prst="rect">
            <a:avLst/>
          </a:prstGeom>
        </p:spPr>
      </p:pic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89C828CC-8BBF-1725-6425-B813E12AE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fld id="{47DF31F5-2E7D-4A97-961F-21FABE93410E}" type="slidenum">
              <a:rPr lang="de-DE" sz="1000" smtClean="0"/>
              <a:t>22</a:t>
            </a:fld>
            <a:endParaRPr lang="de-DE" sz="1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80C0A9-0A2D-3EE3-3343-946F2A890D0B}"/>
              </a:ext>
            </a:extLst>
          </p:cNvPr>
          <p:cNvSpPr/>
          <p:nvPr/>
        </p:nvSpPr>
        <p:spPr>
          <a:xfrm>
            <a:off x="61548" y="5867154"/>
            <a:ext cx="1447763" cy="97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36913A-5C5B-9DE7-3231-8D346FEC581C}"/>
              </a:ext>
            </a:extLst>
          </p:cNvPr>
          <p:cNvSpPr/>
          <p:nvPr/>
        </p:nvSpPr>
        <p:spPr>
          <a:xfrm>
            <a:off x="10101752" y="5722154"/>
            <a:ext cx="1835054" cy="97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blue cover with orange and white lines&#10;&#10;AI-generated content may be incorrect.">
            <a:extLst>
              <a:ext uri="{FF2B5EF4-FFF2-40B4-BE49-F238E27FC236}">
                <a16:creationId xmlns:a16="http://schemas.microsoft.com/office/drawing/2014/main" id="{44ED9DBB-68D3-A7EF-57B9-CAF66A75D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701" y="1366845"/>
            <a:ext cx="3168065" cy="412431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DB30909-C85A-7C30-0B6B-32351487BEF6}"/>
              </a:ext>
            </a:extLst>
          </p:cNvPr>
          <p:cNvSpPr txBox="1"/>
          <p:nvPr/>
        </p:nvSpPr>
        <p:spPr>
          <a:xfrm>
            <a:off x="2019990" y="5545704"/>
            <a:ext cx="35261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https://digitallibrary.un.org/record/4021171?v=pdf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7E3C938C-1237-6184-E3DC-8224A93EF6EA}"/>
              </a:ext>
            </a:extLst>
          </p:cNvPr>
          <p:cNvSpPr txBox="1">
            <a:spLocks/>
          </p:cNvSpPr>
          <p:nvPr/>
        </p:nvSpPr>
        <p:spPr>
          <a:xfrm>
            <a:off x="0" y="1047"/>
            <a:ext cx="6874525" cy="826149"/>
          </a:xfrm>
          <a:prstGeom prst="rect">
            <a:avLst/>
          </a:prstGeom>
          <a:solidFill>
            <a:srgbClr val="2792B8"/>
          </a:solidFill>
        </p:spPr>
        <p:txBody>
          <a:bodyPr vert="horz" lIns="72000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9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UN2.0, AI, “geo-”, space, science… General trend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39C4C6-3F3F-0023-6C33-9A7D0198E7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7355" y="1366845"/>
            <a:ext cx="3235450" cy="412431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8793241-852B-D1A4-0691-8C8342F72E04}"/>
              </a:ext>
            </a:extLst>
          </p:cNvPr>
          <p:cNvSpPr txBox="1"/>
          <p:nvPr/>
        </p:nvSpPr>
        <p:spPr>
          <a:xfrm>
            <a:off x="6347074" y="5558122"/>
            <a:ext cx="35261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https://digitallibrary.un.org/record/4063333?v=pdf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082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28FD9-42B5-3E5F-6F91-DF64478EB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12B3C45F-D35B-C7E7-CA71-D994C778D563}"/>
              </a:ext>
            </a:extLst>
          </p:cNvPr>
          <p:cNvSpPr txBox="1">
            <a:spLocks/>
          </p:cNvSpPr>
          <p:nvPr/>
        </p:nvSpPr>
        <p:spPr>
          <a:xfrm>
            <a:off x="-1" y="2540001"/>
            <a:ext cx="9843911" cy="1250244"/>
          </a:xfrm>
          <a:prstGeom prst="rect">
            <a:avLst/>
          </a:prstGeom>
          <a:solidFill>
            <a:srgbClr val="2792B8"/>
          </a:solidFill>
        </p:spPr>
        <p:txBody>
          <a:bodyPr vert="horz" lIns="72000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 Geosciences Union (EGU) Assembly: 27 April – 2 May 2025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A0C364-221E-12CC-1878-68C2E0D4641E}"/>
              </a:ext>
            </a:extLst>
          </p:cNvPr>
          <p:cNvSpPr/>
          <p:nvPr/>
        </p:nvSpPr>
        <p:spPr>
          <a:xfrm>
            <a:off x="191607" y="5376018"/>
            <a:ext cx="11938845" cy="13947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698207D-246C-106D-42DF-367BDC748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397" y="5722154"/>
            <a:ext cx="1835055" cy="1048603"/>
          </a:xfrm>
          <a:prstGeom prst="rect">
            <a:avLst/>
          </a:prstGeom>
        </p:spPr>
      </p:pic>
      <p:pic>
        <p:nvPicPr>
          <p:cNvPr id="28" name="Picture 27" descr="A logo with a circular design&#10;&#10;Description automatically generated with medium confidence">
            <a:extLst>
              <a:ext uri="{FF2B5EF4-FFF2-40B4-BE49-F238E27FC236}">
                <a16:creationId xmlns:a16="http://schemas.microsoft.com/office/drawing/2014/main" id="{857679A8-25B3-F4D4-6A40-5C14B90D91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5" y="5792366"/>
            <a:ext cx="1066405" cy="978391"/>
          </a:xfrm>
          <a:prstGeom prst="rect">
            <a:avLst/>
          </a:prstGeom>
        </p:spPr>
      </p:pic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5D36060F-E1B1-EECE-A276-E725FF3A4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fld id="{47DF31F5-2E7D-4A97-961F-21FABE93410E}" type="slidenum">
              <a:rPr lang="de-DE" sz="1000" smtClean="0"/>
              <a:t>23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4259557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5321A-10F0-1C63-BEC0-DA54448F8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248FF05-C401-BF4C-5625-52FD8BF69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397" y="5722154"/>
            <a:ext cx="1835055" cy="1048603"/>
          </a:xfrm>
          <a:prstGeom prst="rect">
            <a:avLst/>
          </a:prstGeom>
        </p:spPr>
      </p:pic>
      <p:pic>
        <p:nvPicPr>
          <p:cNvPr id="23" name="Picture 22" descr="A logo with a circular design&#10;&#10;Description automatically generated with medium confidence">
            <a:extLst>
              <a:ext uri="{FF2B5EF4-FFF2-40B4-BE49-F238E27FC236}">
                <a16:creationId xmlns:a16="http://schemas.microsoft.com/office/drawing/2014/main" id="{D026EB4D-27E4-47F3-2BE7-6AC8A3F2AB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5" y="5792366"/>
            <a:ext cx="1066405" cy="978391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EDD61BDE-F72E-8BBC-2B09-77D42A5013F3}"/>
              </a:ext>
            </a:extLst>
          </p:cNvPr>
          <p:cNvSpPr txBox="1">
            <a:spLocks/>
          </p:cNvSpPr>
          <p:nvPr/>
        </p:nvSpPr>
        <p:spPr>
          <a:xfrm>
            <a:off x="0" y="1047"/>
            <a:ext cx="7893166" cy="826149"/>
          </a:xfrm>
          <a:prstGeom prst="rect">
            <a:avLst/>
          </a:prstGeom>
          <a:solidFill>
            <a:srgbClr val="2792B8"/>
          </a:solidFill>
        </p:spPr>
        <p:txBody>
          <a:bodyPr vert="horz" lIns="72000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9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EGU25 waiver for European policymakers</a:t>
            </a:r>
            <a:endParaRPr kumimoji="0" lang="en-GB" sz="2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53B1970A-E641-0697-B962-E91E0FE60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fld id="{47DF31F5-2E7D-4A97-961F-21FABE93410E}" type="slidenum">
              <a:rPr lang="de-DE" sz="1000" smtClean="0"/>
              <a:t>24</a:t>
            </a:fld>
            <a:endParaRPr lang="de-DE" sz="1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89330F-D5C0-CF83-61F3-9E93EBE56AD0}"/>
              </a:ext>
            </a:extLst>
          </p:cNvPr>
          <p:cNvSpPr/>
          <p:nvPr/>
        </p:nvSpPr>
        <p:spPr>
          <a:xfrm>
            <a:off x="61548" y="5867154"/>
            <a:ext cx="1447763" cy="97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4DBDD5-56F9-3454-9A1E-3EE859ED0C4A}"/>
              </a:ext>
            </a:extLst>
          </p:cNvPr>
          <p:cNvSpPr/>
          <p:nvPr/>
        </p:nvSpPr>
        <p:spPr>
          <a:xfrm>
            <a:off x="10174844" y="5646156"/>
            <a:ext cx="1835054" cy="97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hand holding a pen&#10;&#10;AI-generated content may be incorrect.">
            <a:extLst>
              <a:ext uri="{FF2B5EF4-FFF2-40B4-BE49-F238E27FC236}">
                <a16:creationId xmlns:a16="http://schemas.microsoft.com/office/drawing/2014/main" id="{71221F0D-5EE8-A7D6-2EE9-938F2A88AD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67" y="955691"/>
            <a:ext cx="10848622" cy="50029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5536AC-78C8-A397-8A02-4FC9326CDC0A}"/>
              </a:ext>
            </a:extLst>
          </p:cNvPr>
          <p:cNvSpPr txBox="1"/>
          <p:nvPr/>
        </p:nvSpPr>
        <p:spPr>
          <a:xfrm>
            <a:off x="257074" y="5816094"/>
            <a:ext cx="60941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https://www.egu.eu/forms/EGU25PolicyWaiverRequest/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3F033FC-6BA8-722A-5842-2873446658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9511" y="5623222"/>
            <a:ext cx="1156877" cy="115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37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A3123-D1DE-7DB2-2B2E-9AF1A1F8B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61BB1AD-8C8B-E10B-EEC1-9D6303A35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397" y="5722154"/>
            <a:ext cx="1835055" cy="1048603"/>
          </a:xfrm>
          <a:prstGeom prst="rect">
            <a:avLst/>
          </a:prstGeom>
        </p:spPr>
      </p:pic>
      <p:pic>
        <p:nvPicPr>
          <p:cNvPr id="23" name="Picture 22" descr="A logo with a circular design&#10;&#10;Description automatically generated with medium confidence">
            <a:extLst>
              <a:ext uri="{FF2B5EF4-FFF2-40B4-BE49-F238E27FC236}">
                <a16:creationId xmlns:a16="http://schemas.microsoft.com/office/drawing/2014/main" id="{8B958B27-48CF-0844-B618-98F53BB2A8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5" y="5792366"/>
            <a:ext cx="1066405" cy="978391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342B8B65-F31C-502F-0760-EC5F3B2A8AD6}"/>
              </a:ext>
            </a:extLst>
          </p:cNvPr>
          <p:cNvSpPr txBox="1">
            <a:spLocks/>
          </p:cNvSpPr>
          <p:nvPr/>
        </p:nvSpPr>
        <p:spPr>
          <a:xfrm>
            <a:off x="0" y="1047"/>
            <a:ext cx="7893166" cy="826149"/>
          </a:xfrm>
          <a:prstGeom prst="rect">
            <a:avLst/>
          </a:prstGeom>
          <a:solidFill>
            <a:srgbClr val="2792B8"/>
          </a:solidFill>
        </p:spPr>
        <p:txBody>
          <a:bodyPr vert="horz" lIns="72000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9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EGU25 Assembly</a:t>
            </a:r>
            <a:endParaRPr kumimoji="0" lang="en-GB" sz="2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34AA5DC4-401E-4840-66A6-95D3D365A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fld id="{47DF31F5-2E7D-4A97-961F-21FABE93410E}" type="slidenum">
              <a:rPr lang="de-DE" sz="1000" smtClean="0"/>
              <a:t>25</a:t>
            </a:fld>
            <a:endParaRPr lang="de-DE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1B7351-0673-4E4C-8CCC-AEA7044CE27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9008"/>
          <a:stretch/>
        </p:blipFill>
        <p:spPr>
          <a:xfrm>
            <a:off x="216295" y="1181916"/>
            <a:ext cx="11512627" cy="46472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008AB7A-AD77-FCB8-DF49-3C42E1A93140}"/>
              </a:ext>
            </a:extLst>
          </p:cNvPr>
          <p:cNvSpPr/>
          <p:nvPr/>
        </p:nvSpPr>
        <p:spPr>
          <a:xfrm>
            <a:off x="61548" y="5867154"/>
            <a:ext cx="1447763" cy="97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1C074E-3134-D9CC-5DFB-7F95077CE0B1}"/>
              </a:ext>
            </a:extLst>
          </p:cNvPr>
          <p:cNvSpPr/>
          <p:nvPr/>
        </p:nvSpPr>
        <p:spPr>
          <a:xfrm>
            <a:off x="10174844" y="5646156"/>
            <a:ext cx="1835054" cy="97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5DBCE0-D86D-6021-BA4D-B3713DBC5F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6194" y="4535066"/>
            <a:ext cx="1257300" cy="1257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B9AF7A-EEE9-A9DD-F90B-0DE03C1A726F}"/>
              </a:ext>
            </a:extLst>
          </p:cNvPr>
          <p:cNvSpPr txBox="1"/>
          <p:nvPr/>
        </p:nvSpPr>
        <p:spPr>
          <a:xfrm>
            <a:off x="257074" y="5816094"/>
            <a:ext cx="60941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https://www.egu25.eu/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42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0752F-9A8F-CE92-4A8C-DB30FF4BD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a circular design&#10;&#10;Description automatically generated with medium confidence">
            <a:extLst>
              <a:ext uri="{FF2B5EF4-FFF2-40B4-BE49-F238E27FC236}">
                <a16:creationId xmlns:a16="http://schemas.microsoft.com/office/drawing/2014/main" id="{3404DF18-DF07-DF57-DB13-4DA19E310E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5" y="5792366"/>
            <a:ext cx="1066405" cy="9783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B8DC78-7662-757F-49F4-2514450A0953}"/>
              </a:ext>
            </a:extLst>
          </p:cNvPr>
          <p:cNvSpPr/>
          <p:nvPr/>
        </p:nvSpPr>
        <p:spPr>
          <a:xfrm>
            <a:off x="10492180" y="6652582"/>
            <a:ext cx="1411434" cy="52705"/>
          </a:xfrm>
          <a:prstGeom prst="rect">
            <a:avLst/>
          </a:prstGeom>
          <a:solidFill>
            <a:srgbClr val="2792B8"/>
          </a:solidFill>
          <a:ln>
            <a:solidFill>
              <a:srgbClr val="2792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9DD6DAD4-39ED-D718-E5BA-96C7AA734BFE}"/>
              </a:ext>
            </a:extLst>
          </p:cNvPr>
          <p:cNvSpPr txBox="1">
            <a:spLocks/>
          </p:cNvSpPr>
          <p:nvPr/>
        </p:nvSpPr>
        <p:spPr>
          <a:xfrm>
            <a:off x="0" y="1047"/>
            <a:ext cx="7893166" cy="826149"/>
          </a:xfrm>
          <a:prstGeom prst="rect">
            <a:avLst/>
          </a:prstGeom>
          <a:solidFill>
            <a:srgbClr val="2792B8"/>
          </a:solidFill>
        </p:spPr>
        <p:txBody>
          <a:bodyPr vert="horz" lIns="72000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EGU24 &gt; 15 AI &amp; ML sessions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030334A9-77A5-0DA2-617F-63457FEE2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fld id="{47DF31F5-2E7D-4A97-961F-21FABE93410E}" type="slidenum">
              <a:rPr lang="de-DE" sz="1000" smtClean="0"/>
              <a:t>26</a:t>
            </a:fld>
            <a:endParaRPr lang="de-DE" sz="1000" dirty="0"/>
          </a:p>
        </p:txBody>
      </p:sp>
      <p:pic>
        <p:nvPicPr>
          <p:cNvPr id="19" name="Picture 18" descr="A close-up of a logo&#10;&#10;AI-generated content may be incorrect.">
            <a:extLst>
              <a:ext uri="{FF2B5EF4-FFF2-40B4-BE49-F238E27FC236}">
                <a16:creationId xmlns:a16="http://schemas.microsoft.com/office/drawing/2014/main" id="{0AA2436E-64EB-0440-2201-706B7A002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76" y="3155693"/>
            <a:ext cx="8583223" cy="108600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2359916-2FC4-CC94-174F-E5A6BDD887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8" b="6122"/>
          <a:stretch/>
        </p:blipFill>
        <p:spPr>
          <a:xfrm>
            <a:off x="168859" y="912116"/>
            <a:ext cx="8869013" cy="76926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DFE7D74-8186-8273-7B48-533FB0471056}"/>
              </a:ext>
            </a:extLst>
          </p:cNvPr>
          <p:cNvSpPr txBox="1"/>
          <p:nvPr/>
        </p:nvSpPr>
        <p:spPr>
          <a:xfrm>
            <a:off x="9679632" y="827196"/>
            <a:ext cx="2512368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Calibri" panose="020F0502020204030204" pitchFamily="34" charset="0"/>
              </a:rPr>
              <a:t>Geosciences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ea typeface="+mj-ea"/>
                <a:cs typeface="Calibri" panose="020F0502020204030204" pitchFamily="34" charset="0"/>
              </a:rPr>
              <a:t>Earth sciences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Calibri" panose="020F0502020204030204" pitchFamily="34" charset="0"/>
              </a:rPr>
              <a:t>Space sciences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ea typeface="+mj-ea"/>
                <a:cs typeface="Calibri" panose="020F0502020204030204" pitchFamily="34" charset="0"/>
              </a:rPr>
              <a:t>Planetary science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Calibri" panose="020F0502020204030204" pitchFamily="34" charset="0"/>
              </a:rPr>
              <a:t>Climate sciences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Calibri" panose="020F0502020204030204" pitchFamily="34" charset="0"/>
              </a:rPr>
              <a:t>Hydrology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Calibri" panose="020F0502020204030204" pitchFamily="34" charset="0"/>
              </a:rPr>
              <a:t>Ionosphere / thermosphere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Antarctic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Spatiotemporal data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b="1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0E7CB3C-5A81-D268-54CA-72D11C5B33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5"/>
          <a:stretch/>
        </p:blipFill>
        <p:spPr>
          <a:xfrm>
            <a:off x="352612" y="1659597"/>
            <a:ext cx="8583223" cy="7136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3059A1-FD24-10B8-5036-9EF91288D9DF}"/>
              </a:ext>
            </a:extLst>
          </p:cNvPr>
          <p:cNvSpPr/>
          <p:nvPr/>
        </p:nvSpPr>
        <p:spPr>
          <a:xfrm>
            <a:off x="61548" y="5867154"/>
            <a:ext cx="1447763" cy="97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6C4B86-A0B1-3714-4C77-96E60755E1B1}"/>
              </a:ext>
            </a:extLst>
          </p:cNvPr>
          <p:cNvSpPr/>
          <p:nvPr/>
        </p:nvSpPr>
        <p:spPr>
          <a:xfrm>
            <a:off x="10235275" y="5792366"/>
            <a:ext cx="1740430" cy="97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9C99C3C2-4A46-AD32-8269-EBC139A38E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33" y="4859882"/>
            <a:ext cx="7773485" cy="108600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9" name="Picture 38" descr="A close-up of a logo&#10;&#10;AI-generated content may be incorrect.">
            <a:extLst>
              <a:ext uri="{FF2B5EF4-FFF2-40B4-BE49-F238E27FC236}">
                <a16:creationId xmlns:a16="http://schemas.microsoft.com/office/drawing/2014/main" id="{A9FCFE5F-F36B-1ACF-0CE7-EB04639E2C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159" y="4057987"/>
            <a:ext cx="6401693" cy="109552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Picture 12" descr="A close-up of a logo&#10;&#10;AI-generated content may be incorrect.">
            <a:extLst>
              <a:ext uri="{FF2B5EF4-FFF2-40B4-BE49-F238E27FC236}">
                <a16:creationId xmlns:a16="http://schemas.microsoft.com/office/drawing/2014/main" id="{95BA0A32-A9B1-EF71-5A2C-81E83E5486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575" y="5723412"/>
            <a:ext cx="8091852" cy="102886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6" name="Picture 15" descr="A close-up of a logo&#10;&#10;AI-generated content may be incorrect.">
            <a:extLst>
              <a:ext uri="{FF2B5EF4-FFF2-40B4-BE49-F238E27FC236}">
                <a16:creationId xmlns:a16="http://schemas.microsoft.com/office/drawing/2014/main" id="{9F1259D8-4228-4AC3-15B5-6AC7226399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41" y="2380530"/>
            <a:ext cx="7344800" cy="10764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E4CF6B-07FE-0206-3B59-E885E60287DA}"/>
              </a:ext>
            </a:extLst>
          </p:cNvPr>
          <p:cNvSpPr txBox="1"/>
          <p:nvPr/>
        </p:nvSpPr>
        <p:spPr>
          <a:xfrm>
            <a:off x="166433" y="6217913"/>
            <a:ext cx="60941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https://www.egu24.eu/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371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5AA45-6474-F57C-B08B-4BA7875FF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a circular design&#10;&#10;Description automatically generated with medium confidence">
            <a:extLst>
              <a:ext uri="{FF2B5EF4-FFF2-40B4-BE49-F238E27FC236}">
                <a16:creationId xmlns:a16="http://schemas.microsoft.com/office/drawing/2014/main" id="{F273741A-E87D-854C-7C1C-4BA27DF7A3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5" y="5792366"/>
            <a:ext cx="1066405" cy="978391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F5C6B4DB-D495-040E-0238-A0504A8A583B}"/>
              </a:ext>
            </a:extLst>
          </p:cNvPr>
          <p:cNvSpPr txBox="1">
            <a:spLocks/>
          </p:cNvSpPr>
          <p:nvPr/>
        </p:nvSpPr>
        <p:spPr>
          <a:xfrm>
            <a:off x="0" y="1047"/>
            <a:ext cx="7893166" cy="826149"/>
          </a:xfrm>
          <a:prstGeom prst="rect">
            <a:avLst/>
          </a:prstGeom>
          <a:solidFill>
            <a:srgbClr val="2792B8"/>
          </a:solidFill>
        </p:spPr>
        <p:txBody>
          <a:bodyPr vert="horz" lIns="72000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EGU24 &gt; 15 AI &amp; ML sessions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E0F21487-3DEE-3350-3753-17B4254BD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fld id="{47DF31F5-2E7D-4A97-961F-21FABE93410E}" type="slidenum">
              <a:rPr lang="de-DE" sz="1000" smtClean="0"/>
              <a:t>27</a:t>
            </a:fld>
            <a:endParaRPr lang="de-DE" sz="1000" dirty="0"/>
          </a:p>
        </p:txBody>
      </p:sp>
      <p:pic>
        <p:nvPicPr>
          <p:cNvPr id="37" name="Picture 36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22CD7BD1-1F92-DAD8-9DB2-98C07B49D3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3" y="2902176"/>
            <a:ext cx="8478433" cy="133368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7DC5A01-C001-92D6-1A2D-72AE4BA0F9AB}"/>
              </a:ext>
            </a:extLst>
          </p:cNvPr>
          <p:cNvSpPr txBox="1"/>
          <p:nvPr/>
        </p:nvSpPr>
        <p:spPr>
          <a:xfrm>
            <a:off x="9338852" y="985568"/>
            <a:ext cx="2695535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b="1" dirty="0" err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Cryospheric</a:t>
            </a:r>
            <a:r>
              <a:rPr lang="en-GB" sz="16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modelling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Large-scale, regional, and continental mapping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Natural hazards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Disaster management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Scientific publishing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Ethical AI in Earth, space, environmental sciences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600" b="1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600" b="1" dirty="0"/>
          </a:p>
        </p:txBody>
      </p:sp>
      <p:pic>
        <p:nvPicPr>
          <p:cNvPr id="18" name="Picture 17" descr="A close-up of a sign&#10;&#10;AI-generated content may be incorrect.">
            <a:extLst>
              <a:ext uri="{FF2B5EF4-FFF2-40B4-BE49-F238E27FC236}">
                <a16:creationId xmlns:a16="http://schemas.microsoft.com/office/drawing/2014/main" id="{E15A829C-CBBA-5F18-A333-12540F186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3" y="1069172"/>
            <a:ext cx="8583223" cy="10764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3D0E05D-E944-77D2-8F8D-4FD4D2D4C27F}"/>
              </a:ext>
            </a:extLst>
          </p:cNvPr>
          <p:cNvSpPr/>
          <p:nvPr/>
        </p:nvSpPr>
        <p:spPr>
          <a:xfrm>
            <a:off x="61548" y="5867154"/>
            <a:ext cx="1447763" cy="97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A close-up of a logo&#10;&#10;AI-generated content may be incorrect.">
            <a:extLst>
              <a:ext uri="{FF2B5EF4-FFF2-40B4-BE49-F238E27FC236}">
                <a16:creationId xmlns:a16="http://schemas.microsoft.com/office/drawing/2014/main" id="{1DE1BACD-F779-27E3-E133-A984501869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65" y="5135266"/>
            <a:ext cx="8678486" cy="108600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5" name="Picture 24" descr="A close-up of a logo&#10;&#10;AI-generated content may be incorrect.">
            <a:extLst>
              <a:ext uri="{FF2B5EF4-FFF2-40B4-BE49-F238E27FC236}">
                <a16:creationId xmlns:a16="http://schemas.microsoft.com/office/drawing/2014/main" id="{C37BFC9E-A349-8A2E-F195-A9ABDC31DF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86" y="2095772"/>
            <a:ext cx="5318625" cy="87274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B03801E-34B0-9FA7-D1AA-EB92023CAE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"/>
          <a:stretch/>
        </p:blipFill>
        <p:spPr>
          <a:xfrm>
            <a:off x="2049183" y="4087033"/>
            <a:ext cx="8805283" cy="108600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97B4CD-14A2-A978-A9BB-8CC5942AF4D2}"/>
              </a:ext>
            </a:extLst>
          </p:cNvPr>
          <p:cNvSpPr txBox="1"/>
          <p:nvPr/>
        </p:nvSpPr>
        <p:spPr>
          <a:xfrm>
            <a:off x="166433" y="6217913"/>
            <a:ext cx="60941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https://www.egu24.eu/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522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C962B-2793-2043-0285-5035DD115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AB4244D-ECC8-744C-1A5A-54E9CC385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397" y="5722154"/>
            <a:ext cx="1835055" cy="1048603"/>
          </a:xfrm>
          <a:prstGeom prst="rect">
            <a:avLst/>
          </a:prstGeom>
        </p:spPr>
      </p:pic>
      <p:pic>
        <p:nvPicPr>
          <p:cNvPr id="23" name="Picture 22" descr="A logo with a circular design&#10;&#10;Description automatically generated with medium confidence">
            <a:extLst>
              <a:ext uri="{FF2B5EF4-FFF2-40B4-BE49-F238E27FC236}">
                <a16:creationId xmlns:a16="http://schemas.microsoft.com/office/drawing/2014/main" id="{FC308E6E-7AA1-F337-4E6F-DD8488B867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5" y="5792366"/>
            <a:ext cx="1066405" cy="978391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001653D3-9B21-5AD8-3848-62E122D9A26E}"/>
              </a:ext>
            </a:extLst>
          </p:cNvPr>
          <p:cNvSpPr txBox="1">
            <a:spLocks/>
          </p:cNvSpPr>
          <p:nvPr/>
        </p:nvSpPr>
        <p:spPr>
          <a:xfrm>
            <a:off x="0" y="1047"/>
            <a:ext cx="7893166" cy="826149"/>
          </a:xfrm>
          <a:prstGeom prst="rect">
            <a:avLst/>
          </a:prstGeom>
          <a:solidFill>
            <a:srgbClr val="2792B8"/>
          </a:solidFill>
        </p:spPr>
        <p:txBody>
          <a:bodyPr vert="horz" lIns="72000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EGU25 Special Session on Geodesy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FF930764-8C51-3E8B-0087-F5759E2E2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fld id="{47DF31F5-2E7D-4A97-961F-21FABE93410E}" type="slidenum">
              <a:rPr lang="de-DE" sz="1000" smtClean="0"/>
              <a:t>28</a:t>
            </a:fld>
            <a:endParaRPr lang="de-DE" sz="1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FE6412-2F08-645C-2232-C8400CBE390F}"/>
              </a:ext>
            </a:extLst>
          </p:cNvPr>
          <p:cNvSpPr/>
          <p:nvPr/>
        </p:nvSpPr>
        <p:spPr>
          <a:xfrm>
            <a:off x="10174844" y="5646156"/>
            <a:ext cx="1835054" cy="97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3F7FFD-D147-011D-6089-9002C93F7D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73" y="1311219"/>
            <a:ext cx="10572064" cy="40236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ED269F-B3C5-E686-4D6B-6529137FB4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2729" y="5087668"/>
            <a:ext cx="1300408" cy="13004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010784A-B286-AB90-F315-9FD3B105859D}"/>
              </a:ext>
            </a:extLst>
          </p:cNvPr>
          <p:cNvSpPr/>
          <p:nvPr/>
        </p:nvSpPr>
        <p:spPr>
          <a:xfrm>
            <a:off x="61548" y="5867154"/>
            <a:ext cx="1447763" cy="97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A2ECB-4F85-3845-ACFF-2827C8839541}"/>
              </a:ext>
            </a:extLst>
          </p:cNvPr>
          <p:cNvSpPr txBox="1"/>
          <p:nvPr/>
        </p:nvSpPr>
        <p:spPr>
          <a:xfrm>
            <a:off x="621073" y="5818930"/>
            <a:ext cx="67423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https://meetingorganizer.copernicus.org/EGU25/session/54622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804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8F294-F7E9-966F-6779-2E44BD2A8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63C747E0-8C66-129F-2547-3AC1491A6E75}"/>
              </a:ext>
            </a:extLst>
          </p:cNvPr>
          <p:cNvSpPr txBox="1">
            <a:spLocks/>
          </p:cNvSpPr>
          <p:nvPr/>
        </p:nvSpPr>
        <p:spPr>
          <a:xfrm>
            <a:off x="-1" y="2540001"/>
            <a:ext cx="9843911" cy="1250244"/>
          </a:xfrm>
          <a:prstGeom prst="rect">
            <a:avLst/>
          </a:prstGeom>
          <a:solidFill>
            <a:srgbClr val="2792B8"/>
          </a:solidFill>
        </p:spPr>
        <p:txBody>
          <a:bodyPr vert="horz" lIns="72000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Artificial intelligence (AI). What is that?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F306CA-DEF0-D832-0239-06D1E2085079}"/>
              </a:ext>
            </a:extLst>
          </p:cNvPr>
          <p:cNvSpPr/>
          <p:nvPr/>
        </p:nvSpPr>
        <p:spPr>
          <a:xfrm>
            <a:off x="191607" y="5376018"/>
            <a:ext cx="11938845" cy="13947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E89D122-1D61-0055-B14C-65FF50086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397" y="5722154"/>
            <a:ext cx="1835055" cy="1048603"/>
          </a:xfrm>
          <a:prstGeom prst="rect">
            <a:avLst/>
          </a:prstGeom>
        </p:spPr>
      </p:pic>
      <p:pic>
        <p:nvPicPr>
          <p:cNvPr id="28" name="Picture 27" descr="A logo with a circular design&#10;&#10;Description automatically generated with medium confidence">
            <a:extLst>
              <a:ext uri="{FF2B5EF4-FFF2-40B4-BE49-F238E27FC236}">
                <a16:creationId xmlns:a16="http://schemas.microsoft.com/office/drawing/2014/main" id="{87D9D5D9-2D14-2246-A840-CC7E46DDCB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5" y="5792366"/>
            <a:ext cx="1066405" cy="978391"/>
          </a:xfrm>
          <a:prstGeom prst="rect">
            <a:avLst/>
          </a:prstGeom>
        </p:spPr>
      </p:pic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A61D4088-D2B5-3204-716B-099A68F01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fld id="{47DF31F5-2E7D-4A97-961F-21FABE93410E}" type="slidenum">
              <a:rPr lang="de-DE" sz="1000" smtClean="0"/>
              <a:t>3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615906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2F0C0-2036-DCB0-0A54-84CC97B05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69756C6-B4AB-6460-9C62-05AEB5C54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397" y="5722154"/>
            <a:ext cx="1835055" cy="1048603"/>
          </a:xfrm>
          <a:prstGeom prst="rect">
            <a:avLst/>
          </a:prstGeom>
        </p:spPr>
      </p:pic>
      <p:pic>
        <p:nvPicPr>
          <p:cNvPr id="23" name="Picture 22" descr="A logo with a circular design&#10;&#10;Description automatically generated with medium confidence">
            <a:extLst>
              <a:ext uri="{FF2B5EF4-FFF2-40B4-BE49-F238E27FC236}">
                <a16:creationId xmlns:a16="http://schemas.microsoft.com/office/drawing/2014/main" id="{2724364D-A375-1661-9786-CD70F76E19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5" y="5792366"/>
            <a:ext cx="1066405" cy="978391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9A8CEEAF-3EAE-1382-DA17-C86E22957170}"/>
              </a:ext>
            </a:extLst>
          </p:cNvPr>
          <p:cNvSpPr txBox="1">
            <a:spLocks/>
          </p:cNvSpPr>
          <p:nvPr/>
        </p:nvSpPr>
        <p:spPr>
          <a:xfrm>
            <a:off x="0" y="1047"/>
            <a:ext cx="7893166" cy="908899"/>
          </a:xfrm>
          <a:prstGeom prst="rect">
            <a:avLst/>
          </a:prstGeom>
          <a:solidFill>
            <a:srgbClr val="2792B8"/>
          </a:solidFill>
        </p:spPr>
        <p:txBody>
          <a:bodyPr vert="horz" lIns="72000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AI?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900" b="1" dirty="0">
                <a:solidFill>
                  <a:schemeClr val="bg1"/>
                </a:solidFill>
                <a:latin typeface="Calibri" panose="020F0502020204030204" pitchFamily="34" charset="0"/>
              </a:rPr>
              <a:t>ISO/IEC 22989:2022</a:t>
            </a:r>
            <a:endParaRPr kumimoji="0" lang="en-GB" sz="2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AB954FD7-E6D6-71A8-8165-8729EFBB9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fld id="{47DF31F5-2E7D-4A97-961F-21FABE93410E}" type="slidenum">
              <a:rPr lang="de-DE" sz="1000" smtClean="0"/>
              <a:t>4</a:t>
            </a:fld>
            <a:endParaRPr lang="de-DE" sz="1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925002-8BA7-3E1B-98A2-22D94EC47A3C}"/>
              </a:ext>
            </a:extLst>
          </p:cNvPr>
          <p:cNvSpPr/>
          <p:nvPr/>
        </p:nvSpPr>
        <p:spPr>
          <a:xfrm>
            <a:off x="61548" y="5867154"/>
            <a:ext cx="1447763" cy="97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33B4CF-890B-624D-C6E3-B2A1C0ED883E}"/>
              </a:ext>
            </a:extLst>
          </p:cNvPr>
          <p:cNvSpPr/>
          <p:nvPr/>
        </p:nvSpPr>
        <p:spPr>
          <a:xfrm>
            <a:off x="10174844" y="5646156"/>
            <a:ext cx="1835054" cy="97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114087-F41E-96CC-AE52-7682047E75F8}"/>
              </a:ext>
            </a:extLst>
          </p:cNvPr>
          <p:cNvSpPr txBox="1"/>
          <p:nvPr/>
        </p:nvSpPr>
        <p:spPr>
          <a:xfrm>
            <a:off x="347860" y="5833130"/>
            <a:ext cx="114962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Check also: ISO/IEC 22989:2022(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en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) Information technology — Artificial intelligence — Artificial intelligence concepts and terminology,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https://www.iso.org/obp/ui/en/#iso:std:iso-iec:22989:ed-1:v1:en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9E3B0A-27FE-CD0E-C671-3ED0200DD7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861" y="1399142"/>
            <a:ext cx="8113094" cy="13301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8F99E5-41E1-A2A4-B37E-821A309EB5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860" y="3004448"/>
            <a:ext cx="10815874" cy="216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69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82C34-9E7D-858C-0C35-E2150F964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AC87934F-4036-45C2-9DE8-E4CEC9C3E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397" y="5722154"/>
            <a:ext cx="1835055" cy="1048603"/>
          </a:xfrm>
          <a:prstGeom prst="rect">
            <a:avLst/>
          </a:prstGeom>
        </p:spPr>
      </p:pic>
      <p:pic>
        <p:nvPicPr>
          <p:cNvPr id="23" name="Picture 22" descr="A logo with a circular design&#10;&#10;Description automatically generated with medium confidence">
            <a:extLst>
              <a:ext uri="{FF2B5EF4-FFF2-40B4-BE49-F238E27FC236}">
                <a16:creationId xmlns:a16="http://schemas.microsoft.com/office/drawing/2014/main" id="{BFD6F9B5-044A-CD4A-09B7-40E93C3EAE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5" y="5792366"/>
            <a:ext cx="1066405" cy="978391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BE0107CC-392E-389B-CEAD-2E4311579B69}"/>
              </a:ext>
            </a:extLst>
          </p:cNvPr>
          <p:cNvSpPr txBox="1">
            <a:spLocks/>
          </p:cNvSpPr>
          <p:nvPr/>
        </p:nvSpPr>
        <p:spPr>
          <a:xfrm>
            <a:off x="0" y="1047"/>
            <a:ext cx="7893166" cy="826149"/>
          </a:xfrm>
          <a:prstGeom prst="rect">
            <a:avLst/>
          </a:prstGeom>
          <a:solidFill>
            <a:srgbClr val="2792B8"/>
          </a:solidFill>
        </p:spPr>
        <p:txBody>
          <a:bodyPr vert="horz" lIns="72000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9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Generative AI</a:t>
            </a:r>
            <a:endParaRPr kumimoji="0" lang="en-GB" sz="2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B1C7789E-1AFD-738B-F090-B023CC8C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fld id="{47DF31F5-2E7D-4A97-961F-21FABE93410E}" type="slidenum">
              <a:rPr lang="de-DE" sz="1000" smtClean="0"/>
              <a:t>5</a:t>
            </a:fld>
            <a:endParaRPr lang="de-DE" sz="1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C85B10-7394-2AAC-461C-050276DF7549}"/>
              </a:ext>
            </a:extLst>
          </p:cNvPr>
          <p:cNvSpPr/>
          <p:nvPr/>
        </p:nvSpPr>
        <p:spPr>
          <a:xfrm>
            <a:off x="61548" y="5867154"/>
            <a:ext cx="1447763" cy="97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7FE87A-90EF-8180-7010-0F04B60A95A9}"/>
              </a:ext>
            </a:extLst>
          </p:cNvPr>
          <p:cNvSpPr/>
          <p:nvPr/>
        </p:nvSpPr>
        <p:spPr>
          <a:xfrm>
            <a:off x="10174844" y="5646156"/>
            <a:ext cx="1835054" cy="97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8F195D-0B48-4937-0508-EAD6513C1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588" y="872865"/>
            <a:ext cx="8976281" cy="41439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59638D-4068-A32A-33B1-70257DF98AE6}"/>
              </a:ext>
            </a:extLst>
          </p:cNvPr>
          <p:cNvSpPr txBox="1"/>
          <p:nvPr/>
        </p:nvSpPr>
        <p:spPr>
          <a:xfrm>
            <a:off x="286295" y="5969280"/>
            <a:ext cx="119057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Source: UN Department of Operational Support, </a:t>
            </a:r>
            <a:r>
              <a:rPr lang="en-GB" sz="1400" i="0" u="none" strike="noStrike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Capacity Development and Operational Training Service (CDOTS),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webinar “</a:t>
            </a:r>
            <a:r>
              <a:rPr lang="en-GB" sz="1400" i="0" u="none" strike="noStrike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Effective AI Tools for Workplace Writing in English” by Catherine Thomas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EA89589-7683-A4DC-9E99-975544FD0B66}"/>
              </a:ext>
            </a:extLst>
          </p:cNvPr>
          <p:cNvSpPr/>
          <p:nvPr/>
        </p:nvSpPr>
        <p:spPr>
          <a:xfrm rot="1973360">
            <a:off x="8924213" y="779144"/>
            <a:ext cx="3177626" cy="104330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We can share “Generative AI Primer” with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BABB2D-5CD4-F229-52F5-44B2064C36A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871" t="67697" r="1306" b="17271"/>
          <a:stretch/>
        </p:blipFill>
        <p:spPr>
          <a:xfrm>
            <a:off x="0" y="5099267"/>
            <a:ext cx="7711066" cy="6882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508D34-9AAD-4B9F-AFF8-827A4D6F7AFA}"/>
              </a:ext>
            </a:extLst>
          </p:cNvPr>
          <p:cNvSpPr txBox="1"/>
          <p:nvPr/>
        </p:nvSpPr>
        <p:spPr>
          <a:xfrm>
            <a:off x="7294239" y="5070315"/>
            <a:ext cx="52091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Generative Pretrained Transformer (GPT), </a:t>
            </a:r>
            <a:r>
              <a:rPr lang="en-GB" sz="20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https://openai.com/index/chatgpt/</a:t>
            </a:r>
            <a:endParaRPr lang="en-GB" sz="2000" b="1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76479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FFDD8-7391-BBE6-71EC-6262ABC3F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64D9CB03-BB5B-D402-251E-714518AC0F0F}"/>
              </a:ext>
            </a:extLst>
          </p:cNvPr>
          <p:cNvSpPr txBox="1">
            <a:spLocks/>
          </p:cNvSpPr>
          <p:nvPr/>
        </p:nvSpPr>
        <p:spPr>
          <a:xfrm>
            <a:off x="-1" y="2540001"/>
            <a:ext cx="9843911" cy="1250244"/>
          </a:xfrm>
          <a:prstGeom prst="rect">
            <a:avLst/>
          </a:prstGeom>
          <a:solidFill>
            <a:srgbClr val="2792B8"/>
          </a:solidFill>
        </p:spPr>
        <p:txBody>
          <a:bodyPr vert="horz" lIns="72000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 myths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BF29BF-40B9-0E43-C2F4-E4EE1A7113D9}"/>
              </a:ext>
            </a:extLst>
          </p:cNvPr>
          <p:cNvSpPr/>
          <p:nvPr/>
        </p:nvSpPr>
        <p:spPr>
          <a:xfrm>
            <a:off x="191607" y="5376018"/>
            <a:ext cx="11938845" cy="13947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0C2A122-563E-D9EA-D436-0B8D6E5CB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397" y="5722154"/>
            <a:ext cx="1835055" cy="1048603"/>
          </a:xfrm>
          <a:prstGeom prst="rect">
            <a:avLst/>
          </a:prstGeom>
        </p:spPr>
      </p:pic>
      <p:pic>
        <p:nvPicPr>
          <p:cNvPr id="28" name="Picture 27" descr="A logo with a circular design&#10;&#10;Description automatically generated with medium confidence">
            <a:extLst>
              <a:ext uri="{FF2B5EF4-FFF2-40B4-BE49-F238E27FC236}">
                <a16:creationId xmlns:a16="http://schemas.microsoft.com/office/drawing/2014/main" id="{4FF2164C-C01D-41CE-575A-2249DB9285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5" y="5792366"/>
            <a:ext cx="1066405" cy="978391"/>
          </a:xfrm>
          <a:prstGeom prst="rect">
            <a:avLst/>
          </a:prstGeom>
        </p:spPr>
      </p:pic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83EF3125-E405-02D1-A74A-D35C9EA10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fld id="{47DF31F5-2E7D-4A97-961F-21FABE93410E}" type="slidenum">
              <a:rPr lang="de-DE" sz="1000" smtClean="0"/>
              <a:t>6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41639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F6338-6183-7397-4E72-B20B801CC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63A7371-D027-86A8-1751-3048417C8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397" y="5722154"/>
            <a:ext cx="1835055" cy="1048603"/>
          </a:xfrm>
          <a:prstGeom prst="rect">
            <a:avLst/>
          </a:prstGeom>
        </p:spPr>
      </p:pic>
      <p:pic>
        <p:nvPicPr>
          <p:cNvPr id="23" name="Picture 22" descr="A logo with a circular design&#10;&#10;Description automatically generated with medium confidence">
            <a:extLst>
              <a:ext uri="{FF2B5EF4-FFF2-40B4-BE49-F238E27FC236}">
                <a16:creationId xmlns:a16="http://schemas.microsoft.com/office/drawing/2014/main" id="{71D8EC79-19BC-02D5-6D0F-63E5DB700E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5" y="5792366"/>
            <a:ext cx="1066405" cy="978391"/>
          </a:xfrm>
          <a:prstGeom prst="rect">
            <a:avLst/>
          </a:prstGeom>
        </p:spPr>
      </p:pic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F272ED9D-4776-9D5A-F967-EDD9B8136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fld id="{47DF31F5-2E7D-4A97-961F-21FABE93410E}" type="slidenum">
              <a:rPr lang="de-DE" sz="1000" smtClean="0"/>
              <a:t>7</a:t>
            </a:fld>
            <a:endParaRPr lang="de-DE" sz="1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FDF8F1-5E7C-57F1-D9BA-7491826B344F}"/>
              </a:ext>
            </a:extLst>
          </p:cNvPr>
          <p:cNvSpPr/>
          <p:nvPr/>
        </p:nvSpPr>
        <p:spPr>
          <a:xfrm>
            <a:off x="61548" y="5867154"/>
            <a:ext cx="1447763" cy="97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FA6E1C-2F99-04C6-1306-0FC2FBCA17DA}"/>
              </a:ext>
            </a:extLst>
          </p:cNvPr>
          <p:cNvSpPr/>
          <p:nvPr/>
        </p:nvSpPr>
        <p:spPr>
          <a:xfrm>
            <a:off x="10174844" y="5646156"/>
            <a:ext cx="1835054" cy="97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425321-AD39-5BC5-7126-4D19651E5D9F}"/>
              </a:ext>
            </a:extLst>
          </p:cNvPr>
          <p:cNvSpPr txBox="1"/>
          <p:nvPr/>
        </p:nvSpPr>
        <p:spPr>
          <a:xfrm>
            <a:off x="521690" y="5912823"/>
            <a:ext cx="119057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Source: UN Department of Operational Support, </a:t>
            </a:r>
            <a:r>
              <a:rPr lang="en-GB" sz="1400" i="0" u="none" strike="noStrike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Instructor Capacity Development and Operational Training Service (CDOTS),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webinar “</a:t>
            </a:r>
            <a:r>
              <a:rPr lang="en-GB" sz="1400" i="0" u="none" strike="noStrike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Effective AI Tools for Workplace Writing in English” by Catherine Thomas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74EECB-8D51-B20F-0BB2-A08C87F599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7836" y="666951"/>
            <a:ext cx="8717008" cy="469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03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BC44E-A689-09EF-7873-FDBDE34D6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0FA8255-2080-0D70-00E4-82A857635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397" y="5722154"/>
            <a:ext cx="1835055" cy="1048603"/>
          </a:xfrm>
          <a:prstGeom prst="rect">
            <a:avLst/>
          </a:prstGeom>
        </p:spPr>
      </p:pic>
      <p:pic>
        <p:nvPicPr>
          <p:cNvPr id="23" name="Picture 22" descr="A logo with a circular design&#10;&#10;Description automatically generated with medium confidence">
            <a:extLst>
              <a:ext uri="{FF2B5EF4-FFF2-40B4-BE49-F238E27FC236}">
                <a16:creationId xmlns:a16="http://schemas.microsoft.com/office/drawing/2014/main" id="{38E55A6E-F2B8-A2D3-1D5E-B1789FFD4D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5" y="5792366"/>
            <a:ext cx="1066405" cy="978391"/>
          </a:xfrm>
          <a:prstGeom prst="rect">
            <a:avLst/>
          </a:prstGeom>
        </p:spPr>
      </p:pic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48DE7459-A5B6-2513-67BE-B861943F4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fld id="{47DF31F5-2E7D-4A97-961F-21FABE93410E}" type="slidenum">
              <a:rPr lang="de-DE" sz="1000" smtClean="0"/>
              <a:t>8</a:t>
            </a:fld>
            <a:endParaRPr lang="de-DE" sz="1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EA170D-210A-2A89-F77B-605A7C6C6316}"/>
              </a:ext>
            </a:extLst>
          </p:cNvPr>
          <p:cNvSpPr/>
          <p:nvPr/>
        </p:nvSpPr>
        <p:spPr>
          <a:xfrm>
            <a:off x="61548" y="5867154"/>
            <a:ext cx="1447763" cy="97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27286E-95E5-6271-BD5E-882ABA6D4740}"/>
              </a:ext>
            </a:extLst>
          </p:cNvPr>
          <p:cNvSpPr/>
          <p:nvPr/>
        </p:nvSpPr>
        <p:spPr>
          <a:xfrm>
            <a:off x="10174844" y="5646156"/>
            <a:ext cx="1835054" cy="97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85161D-8489-69BC-5051-81128601B0C0}"/>
              </a:ext>
            </a:extLst>
          </p:cNvPr>
          <p:cNvSpPr txBox="1"/>
          <p:nvPr/>
        </p:nvSpPr>
        <p:spPr>
          <a:xfrm>
            <a:off x="521690" y="5912823"/>
            <a:ext cx="119057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Source: UN Department of Operational Support, </a:t>
            </a:r>
            <a:r>
              <a:rPr lang="en-GB" sz="1400" i="0" u="none" strike="noStrike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Instructor Capacity Development and Operational Training Service (CDOTS),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webinar “</a:t>
            </a:r>
            <a:r>
              <a:rPr lang="en-GB" sz="1400" i="0" u="none" strike="noStrike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Effective AI Tools for Workplace Writing in English” by Catherine Thomas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45A694-6686-EF5F-DBF3-787080437F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638" y="635920"/>
            <a:ext cx="10195808" cy="523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62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17668-1BF5-8615-7152-8C7C38BB3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D56549D-7B7E-A0F8-5B6B-CF36223F8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397" y="5722154"/>
            <a:ext cx="1835055" cy="1048603"/>
          </a:xfrm>
          <a:prstGeom prst="rect">
            <a:avLst/>
          </a:prstGeom>
        </p:spPr>
      </p:pic>
      <p:pic>
        <p:nvPicPr>
          <p:cNvPr id="23" name="Picture 22" descr="A logo with a circular design&#10;&#10;Description automatically generated with medium confidence">
            <a:extLst>
              <a:ext uri="{FF2B5EF4-FFF2-40B4-BE49-F238E27FC236}">
                <a16:creationId xmlns:a16="http://schemas.microsoft.com/office/drawing/2014/main" id="{E73D003F-34E3-ACE4-0B78-EEA4E7384A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5" y="5792366"/>
            <a:ext cx="1066405" cy="978391"/>
          </a:xfrm>
          <a:prstGeom prst="rect">
            <a:avLst/>
          </a:prstGeom>
        </p:spPr>
      </p:pic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0ECC4054-7BC3-415D-BF3B-B28F1C7B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fld id="{47DF31F5-2E7D-4A97-961F-21FABE93410E}" type="slidenum">
              <a:rPr lang="de-DE" sz="1000" smtClean="0"/>
              <a:t>9</a:t>
            </a:fld>
            <a:endParaRPr lang="de-DE" sz="1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3235BF-750C-3B17-D55C-D0E2D6A213F7}"/>
              </a:ext>
            </a:extLst>
          </p:cNvPr>
          <p:cNvSpPr/>
          <p:nvPr/>
        </p:nvSpPr>
        <p:spPr>
          <a:xfrm>
            <a:off x="61548" y="5867154"/>
            <a:ext cx="1447763" cy="97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030730-2751-2186-FBFA-0166FB138746}"/>
              </a:ext>
            </a:extLst>
          </p:cNvPr>
          <p:cNvSpPr/>
          <p:nvPr/>
        </p:nvSpPr>
        <p:spPr>
          <a:xfrm>
            <a:off x="10174844" y="5646156"/>
            <a:ext cx="1835054" cy="97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3DE8D9-8E27-EF40-D433-6918B5BE7355}"/>
              </a:ext>
            </a:extLst>
          </p:cNvPr>
          <p:cNvSpPr txBox="1"/>
          <p:nvPr/>
        </p:nvSpPr>
        <p:spPr>
          <a:xfrm>
            <a:off x="521690" y="5912823"/>
            <a:ext cx="119057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Source: UN Department of Operational Support, </a:t>
            </a:r>
            <a:r>
              <a:rPr lang="en-GB" sz="1400" i="0" u="none" strike="noStrike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Instructor Capacity Development and Operational Training Service (CDOTS),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webinar “</a:t>
            </a:r>
            <a:r>
              <a:rPr lang="en-GB" sz="1400" i="0" u="none" strike="noStrike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Effective AI Tools for Workplace Writing in English” by Catherine Thomas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D2FD73-96ED-29EC-A98E-4B6CEB6AC0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716" y="622730"/>
            <a:ext cx="9933608" cy="500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19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5961880-a563-4505-998d-f822ac64b06a">
      <Terms xmlns="http://schemas.microsoft.com/office/infopath/2007/PartnerControls"/>
    </lcf76f155ced4ddcb4097134ff3c332f>
    <TaxCatchAll xmlns="afee6905-51e4-4324-8fef-2f66402a4ec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5A901888D89149A7818A7990E83AD8" ma:contentTypeVersion="13" ma:contentTypeDescription="Create a new document." ma:contentTypeScope="" ma:versionID="b496e55d39673dfcd3c4462a5d0c6c7c">
  <xsd:schema xmlns:xsd="http://www.w3.org/2001/XMLSchema" xmlns:xs="http://www.w3.org/2001/XMLSchema" xmlns:p="http://schemas.microsoft.com/office/2006/metadata/properties" xmlns:ns2="15961880-a563-4505-998d-f822ac64b06a" xmlns:ns3="afee6905-51e4-4324-8fef-2f66402a4ec9" targetNamespace="http://schemas.microsoft.com/office/2006/metadata/properties" ma:root="true" ma:fieldsID="07a68050f11f97ff7324d89f475d88c1" ns2:_="" ns3:_="">
    <xsd:import namespace="15961880-a563-4505-998d-f822ac64b06a"/>
    <xsd:import namespace="afee6905-51e4-4324-8fef-2f66402a4e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961880-a563-4505-998d-f822ac64b0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e6905-51e4-4324-8fef-2f66402a4ec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f578cd6-1eaf-41ad-8093-2a4b5ca16232}" ma:internalName="TaxCatchAll" ma:showField="CatchAllData" ma:web="afee6905-51e4-4324-8fef-2f66402a4e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E7B16F-3140-4D43-B879-F988CB580213}">
  <ds:schemaRefs>
    <ds:schemaRef ds:uri="http://schemas.microsoft.com/office/2006/metadata/properties"/>
    <ds:schemaRef ds:uri="http://schemas.microsoft.com/office/infopath/2007/PartnerControls"/>
    <ds:schemaRef ds:uri="15961880-a563-4505-998d-f822ac64b06a"/>
    <ds:schemaRef ds:uri="afee6905-51e4-4324-8fef-2f66402a4ec9"/>
  </ds:schemaRefs>
</ds:datastoreItem>
</file>

<file path=customXml/itemProps2.xml><?xml version="1.0" encoding="utf-8"?>
<ds:datastoreItem xmlns:ds="http://schemas.openxmlformats.org/officeDocument/2006/customXml" ds:itemID="{972F9C18-96FC-4770-950F-B634C90C14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961880-a563-4505-998d-f822ac64b06a"/>
    <ds:schemaRef ds:uri="afee6905-51e4-4324-8fef-2f66402a4e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5E33F3-4768-4A8F-8E74-8B64226C339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f9e35db-544f-4f60-bdcc-5ea416e6dc70}" enabled="0" method="" siteId="{0f9e35db-544f-4f60-bdcc-5ea416e6dc7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UN-GGCE-pptx-template</Template>
  <TotalTime>5157</TotalTime>
  <Words>1301</Words>
  <Application>Microsoft Office PowerPoint</Application>
  <PresentationFormat>Widescreen</PresentationFormat>
  <Paragraphs>188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Arial Narrow</vt:lpstr>
      <vt:lpstr>Calibri</vt:lpstr>
      <vt:lpstr>Calibri </vt:lpstr>
      <vt:lpstr>Calibri Light</vt:lpstr>
      <vt:lpstr>Courier New</vt:lpstr>
      <vt:lpstr>HelmholtzHalvarMittel Regular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importance of GRS</dc:title>
  <dc:creator>Kowal, Sarah</dc:creator>
  <cp:lastModifiedBy>Liubov Poshyvailo-Strube</cp:lastModifiedBy>
  <cp:revision>149</cp:revision>
  <dcterms:created xsi:type="dcterms:W3CDTF">2024-10-30T10:02:31Z</dcterms:created>
  <dcterms:modified xsi:type="dcterms:W3CDTF">2025-02-25T15:07:05Z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0x010100015A901888D89149A7818A7990E83AD8</vt:lpwstr>
  </property>
  <property fmtid="{D5CDD505-2E9C-101B-9397-08002B2CF9AE}" pid="3" name="MediaServiceImageTags">
    <vt:lpwstr/>
  </property>
</Properties>
</file>